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4" r:id="rId2"/>
    <p:sldId id="257" r:id="rId3"/>
    <p:sldId id="258" r:id="rId4"/>
    <p:sldId id="260" r:id="rId5"/>
    <p:sldId id="261" r:id="rId6"/>
    <p:sldId id="263" r:id="rId7"/>
    <p:sldId id="265" r:id="rId8"/>
    <p:sldId id="266" r:id="rId9"/>
    <p:sldId id="267" r:id="rId10"/>
    <p:sldId id="268" r:id="rId11"/>
    <p:sldId id="269" r:id="rId12"/>
  </p:sldIdLst>
  <p:sldSz cx="9144000" cy="6858000" type="screen4x3"/>
  <p:notesSz cx="6858000"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5"/>
            <a:ext cx="2972320" cy="493712"/>
          </a:xfrm>
          <a:prstGeom prst="rect">
            <a:avLst/>
          </a:prstGeom>
        </p:spPr>
        <p:txBody>
          <a:bodyPr vert="horz" lIns="92490" tIns="46245" rIns="92490" bIns="46245" rtlCol="0"/>
          <a:lstStyle>
            <a:lvl1pPr algn="l">
              <a:defRPr sz="1200"/>
            </a:lvl1pPr>
          </a:lstStyle>
          <a:p>
            <a:endParaRPr lang="de-AT"/>
          </a:p>
        </p:txBody>
      </p:sp>
      <p:sp>
        <p:nvSpPr>
          <p:cNvPr id="3" name="Datumsplatzhalter 2"/>
          <p:cNvSpPr>
            <a:spLocks noGrp="1"/>
          </p:cNvSpPr>
          <p:nvPr>
            <p:ph type="dt" sz="quarter" idx="1"/>
          </p:nvPr>
        </p:nvSpPr>
        <p:spPr>
          <a:xfrm>
            <a:off x="3884122" y="5"/>
            <a:ext cx="2972320" cy="493712"/>
          </a:xfrm>
          <a:prstGeom prst="rect">
            <a:avLst/>
          </a:prstGeom>
        </p:spPr>
        <p:txBody>
          <a:bodyPr vert="horz" lIns="92490" tIns="46245" rIns="92490" bIns="46245" rtlCol="0"/>
          <a:lstStyle>
            <a:lvl1pPr algn="r">
              <a:defRPr sz="1200"/>
            </a:lvl1pPr>
          </a:lstStyle>
          <a:p>
            <a:endParaRPr lang="de-AT"/>
          </a:p>
        </p:txBody>
      </p:sp>
      <p:sp>
        <p:nvSpPr>
          <p:cNvPr id="4" name="Fußzeilenplatzhalter 3"/>
          <p:cNvSpPr>
            <a:spLocks noGrp="1"/>
          </p:cNvSpPr>
          <p:nvPr>
            <p:ph type="ftr" sz="quarter" idx="2"/>
          </p:nvPr>
        </p:nvSpPr>
        <p:spPr>
          <a:xfrm>
            <a:off x="0" y="9378851"/>
            <a:ext cx="2972320" cy="493712"/>
          </a:xfrm>
          <a:prstGeom prst="rect">
            <a:avLst/>
          </a:prstGeom>
        </p:spPr>
        <p:txBody>
          <a:bodyPr vert="horz" lIns="92490" tIns="46245" rIns="92490" bIns="46245" rtlCol="0" anchor="b"/>
          <a:lstStyle>
            <a:lvl1pPr algn="l">
              <a:defRPr sz="1200"/>
            </a:lvl1pPr>
          </a:lstStyle>
          <a:p>
            <a:endParaRPr lang="de-AT"/>
          </a:p>
        </p:txBody>
      </p:sp>
      <p:sp>
        <p:nvSpPr>
          <p:cNvPr id="5" name="Foliennummernplatzhalter 4"/>
          <p:cNvSpPr>
            <a:spLocks noGrp="1"/>
          </p:cNvSpPr>
          <p:nvPr>
            <p:ph type="sldNum" sz="quarter" idx="3"/>
          </p:nvPr>
        </p:nvSpPr>
        <p:spPr>
          <a:xfrm>
            <a:off x="3884122" y="9378851"/>
            <a:ext cx="2972320" cy="493712"/>
          </a:xfrm>
          <a:prstGeom prst="rect">
            <a:avLst/>
          </a:prstGeom>
        </p:spPr>
        <p:txBody>
          <a:bodyPr vert="horz" lIns="92490" tIns="46245" rIns="92490" bIns="46245" rtlCol="0" anchor="b"/>
          <a:lstStyle>
            <a:lvl1pPr algn="r">
              <a:defRPr sz="1200"/>
            </a:lvl1pPr>
          </a:lstStyle>
          <a:p>
            <a:fld id="{CDB5F798-3F25-497D-8EAB-0476483B306C}" type="slidenum">
              <a:rPr lang="de-AT" smtClean="0"/>
              <a:t>‹Nr.›</a:t>
            </a:fld>
            <a:endParaRPr lang="de-AT"/>
          </a:p>
        </p:txBody>
      </p:sp>
    </p:spTree>
    <p:extLst>
      <p:ext uri="{BB962C8B-B14F-4D97-AF65-F5344CB8AC3E}">
        <p14:creationId xmlns:p14="http://schemas.microsoft.com/office/powerpoint/2010/main" val="372815082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5"/>
            <a:ext cx="2972320" cy="493712"/>
          </a:xfrm>
          <a:prstGeom prst="rect">
            <a:avLst/>
          </a:prstGeom>
        </p:spPr>
        <p:txBody>
          <a:bodyPr vert="horz" lIns="92490" tIns="46245" rIns="92490" bIns="46245" rtlCol="0"/>
          <a:lstStyle>
            <a:lvl1pPr algn="l">
              <a:defRPr sz="1200"/>
            </a:lvl1pPr>
          </a:lstStyle>
          <a:p>
            <a:endParaRPr lang="de-AT"/>
          </a:p>
        </p:txBody>
      </p:sp>
      <p:sp>
        <p:nvSpPr>
          <p:cNvPr id="3" name="Datumsplatzhalter 2"/>
          <p:cNvSpPr>
            <a:spLocks noGrp="1"/>
          </p:cNvSpPr>
          <p:nvPr>
            <p:ph type="dt" idx="1"/>
          </p:nvPr>
        </p:nvSpPr>
        <p:spPr>
          <a:xfrm>
            <a:off x="3884122" y="5"/>
            <a:ext cx="2972320" cy="493712"/>
          </a:xfrm>
          <a:prstGeom prst="rect">
            <a:avLst/>
          </a:prstGeom>
        </p:spPr>
        <p:txBody>
          <a:bodyPr vert="horz" lIns="92490" tIns="46245" rIns="92490" bIns="46245" rtlCol="0"/>
          <a:lstStyle>
            <a:lvl1pPr algn="r">
              <a:defRPr sz="1200"/>
            </a:lvl1pPr>
          </a:lstStyle>
          <a:p>
            <a:endParaRPr lang="de-AT"/>
          </a:p>
        </p:txBody>
      </p:sp>
      <p:sp>
        <p:nvSpPr>
          <p:cNvPr id="4" name="Folienbildplatzhalter 3"/>
          <p:cNvSpPr>
            <a:spLocks noGrp="1" noRot="1" noChangeAspect="1"/>
          </p:cNvSpPr>
          <p:nvPr>
            <p:ph type="sldImg" idx="2"/>
          </p:nvPr>
        </p:nvSpPr>
        <p:spPr>
          <a:xfrm>
            <a:off x="960438" y="739775"/>
            <a:ext cx="4937125" cy="3703638"/>
          </a:xfrm>
          <a:prstGeom prst="rect">
            <a:avLst/>
          </a:prstGeom>
          <a:noFill/>
          <a:ln w="12700">
            <a:solidFill>
              <a:prstClr val="black"/>
            </a:solidFill>
          </a:ln>
        </p:spPr>
        <p:txBody>
          <a:bodyPr vert="horz" lIns="92490" tIns="46245" rIns="92490" bIns="46245" rtlCol="0" anchor="ctr"/>
          <a:lstStyle/>
          <a:p>
            <a:endParaRPr lang="de-AT"/>
          </a:p>
        </p:txBody>
      </p:sp>
      <p:sp>
        <p:nvSpPr>
          <p:cNvPr id="5" name="Notizenplatzhalter 4"/>
          <p:cNvSpPr>
            <a:spLocks noGrp="1"/>
          </p:cNvSpPr>
          <p:nvPr>
            <p:ph type="body" sz="quarter" idx="3"/>
          </p:nvPr>
        </p:nvSpPr>
        <p:spPr>
          <a:xfrm>
            <a:off x="685800" y="4690269"/>
            <a:ext cx="5486400" cy="4443412"/>
          </a:xfrm>
          <a:prstGeom prst="rect">
            <a:avLst/>
          </a:prstGeom>
        </p:spPr>
        <p:txBody>
          <a:bodyPr vert="horz" lIns="92490" tIns="46245" rIns="92490" bIns="46245"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378851"/>
            <a:ext cx="2972320" cy="493712"/>
          </a:xfrm>
          <a:prstGeom prst="rect">
            <a:avLst/>
          </a:prstGeom>
        </p:spPr>
        <p:txBody>
          <a:bodyPr vert="horz" lIns="92490" tIns="46245" rIns="92490" bIns="46245" rtlCol="0" anchor="b"/>
          <a:lstStyle>
            <a:lvl1pPr algn="l">
              <a:defRPr sz="1200"/>
            </a:lvl1pPr>
          </a:lstStyle>
          <a:p>
            <a:endParaRPr lang="de-AT"/>
          </a:p>
        </p:txBody>
      </p:sp>
      <p:sp>
        <p:nvSpPr>
          <p:cNvPr id="7" name="Foliennummernplatzhalter 6"/>
          <p:cNvSpPr>
            <a:spLocks noGrp="1"/>
          </p:cNvSpPr>
          <p:nvPr>
            <p:ph type="sldNum" sz="quarter" idx="5"/>
          </p:nvPr>
        </p:nvSpPr>
        <p:spPr>
          <a:xfrm>
            <a:off x="3884122" y="9378851"/>
            <a:ext cx="2972320" cy="493712"/>
          </a:xfrm>
          <a:prstGeom prst="rect">
            <a:avLst/>
          </a:prstGeom>
        </p:spPr>
        <p:txBody>
          <a:bodyPr vert="horz" lIns="92490" tIns="46245" rIns="92490" bIns="46245" rtlCol="0" anchor="b"/>
          <a:lstStyle>
            <a:lvl1pPr algn="r">
              <a:defRPr sz="1200"/>
            </a:lvl1pPr>
          </a:lstStyle>
          <a:p>
            <a:fld id="{CDAFB575-A957-4AC7-87C1-FCF9E447996E}" type="slidenum">
              <a:rPr lang="de-AT" smtClean="0"/>
              <a:t>‹Nr.›</a:t>
            </a:fld>
            <a:endParaRPr lang="de-AT"/>
          </a:p>
        </p:txBody>
      </p:sp>
    </p:spTree>
    <p:extLst>
      <p:ext uri="{BB962C8B-B14F-4D97-AF65-F5344CB8AC3E}">
        <p14:creationId xmlns:p14="http://schemas.microsoft.com/office/powerpoint/2010/main" val="3010063111"/>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Datumsplatzhalter 3"/>
          <p:cNvSpPr>
            <a:spLocks noGrp="1"/>
          </p:cNvSpPr>
          <p:nvPr>
            <p:ph type="dt" idx="10"/>
          </p:nvPr>
        </p:nvSpPr>
        <p:spPr/>
        <p:txBody>
          <a:bodyPr/>
          <a:lstStyle/>
          <a:p>
            <a:endParaRPr lang="de-AT"/>
          </a:p>
        </p:txBody>
      </p:sp>
    </p:spTree>
    <p:extLst>
      <p:ext uri="{BB962C8B-B14F-4D97-AF65-F5344CB8AC3E}">
        <p14:creationId xmlns:p14="http://schemas.microsoft.com/office/powerpoint/2010/main" val="4071442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Datumsplatzhalter 3"/>
          <p:cNvSpPr>
            <a:spLocks noGrp="1"/>
          </p:cNvSpPr>
          <p:nvPr>
            <p:ph type="dt" idx="10"/>
          </p:nvPr>
        </p:nvSpPr>
        <p:spPr/>
        <p:txBody>
          <a:bodyPr/>
          <a:lstStyle/>
          <a:p>
            <a:endParaRPr lang="de-AT"/>
          </a:p>
        </p:txBody>
      </p:sp>
    </p:spTree>
    <p:extLst>
      <p:ext uri="{BB962C8B-B14F-4D97-AF65-F5344CB8AC3E}">
        <p14:creationId xmlns:p14="http://schemas.microsoft.com/office/powerpoint/2010/main" val="1378044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Datumsplatzhalter 3"/>
          <p:cNvSpPr>
            <a:spLocks noGrp="1"/>
          </p:cNvSpPr>
          <p:nvPr>
            <p:ph type="dt" idx="10"/>
          </p:nvPr>
        </p:nvSpPr>
        <p:spPr/>
        <p:txBody>
          <a:bodyPr/>
          <a:lstStyle/>
          <a:p>
            <a:endParaRPr lang="de-AT"/>
          </a:p>
        </p:txBody>
      </p:sp>
    </p:spTree>
    <p:extLst>
      <p:ext uri="{BB962C8B-B14F-4D97-AF65-F5344CB8AC3E}">
        <p14:creationId xmlns:p14="http://schemas.microsoft.com/office/powerpoint/2010/main" val="2224331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Datumsplatzhalter 3"/>
          <p:cNvSpPr>
            <a:spLocks noGrp="1"/>
          </p:cNvSpPr>
          <p:nvPr>
            <p:ph type="dt" idx="10"/>
          </p:nvPr>
        </p:nvSpPr>
        <p:spPr/>
        <p:txBody>
          <a:bodyPr/>
          <a:lstStyle/>
          <a:p>
            <a:endParaRPr lang="de-AT"/>
          </a:p>
        </p:txBody>
      </p:sp>
    </p:spTree>
    <p:extLst>
      <p:ext uri="{BB962C8B-B14F-4D97-AF65-F5344CB8AC3E}">
        <p14:creationId xmlns:p14="http://schemas.microsoft.com/office/powerpoint/2010/main" val="978176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Datumsplatzhalter 3"/>
          <p:cNvSpPr>
            <a:spLocks noGrp="1"/>
          </p:cNvSpPr>
          <p:nvPr>
            <p:ph type="dt" idx="10"/>
          </p:nvPr>
        </p:nvSpPr>
        <p:spPr/>
        <p:txBody>
          <a:bodyPr/>
          <a:lstStyle/>
          <a:p>
            <a:endParaRPr lang="de-AT"/>
          </a:p>
        </p:txBody>
      </p:sp>
    </p:spTree>
    <p:extLst>
      <p:ext uri="{BB962C8B-B14F-4D97-AF65-F5344CB8AC3E}">
        <p14:creationId xmlns:p14="http://schemas.microsoft.com/office/powerpoint/2010/main" val="2222511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Datumsplatzhalter 3"/>
          <p:cNvSpPr>
            <a:spLocks noGrp="1"/>
          </p:cNvSpPr>
          <p:nvPr>
            <p:ph type="dt" idx="10"/>
          </p:nvPr>
        </p:nvSpPr>
        <p:spPr/>
        <p:txBody>
          <a:bodyPr/>
          <a:lstStyle/>
          <a:p>
            <a:endParaRPr lang="de-AT"/>
          </a:p>
        </p:txBody>
      </p:sp>
    </p:spTree>
    <p:extLst>
      <p:ext uri="{BB962C8B-B14F-4D97-AF65-F5344CB8AC3E}">
        <p14:creationId xmlns:p14="http://schemas.microsoft.com/office/powerpoint/2010/main" val="1598405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AT"/>
          </a:p>
        </p:txBody>
      </p:sp>
      <p:sp>
        <p:nvSpPr>
          <p:cNvPr id="4" name="Datumsplatzhalter 3"/>
          <p:cNvSpPr>
            <a:spLocks noGrp="1"/>
          </p:cNvSpPr>
          <p:nvPr>
            <p:ph type="dt" sz="half" idx="10"/>
          </p:nvPr>
        </p:nvSpPr>
        <p:spPr/>
        <p:txBody>
          <a:bodyPr/>
          <a:lstStyle/>
          <a:p>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F7239E72-AF99-4C37-9075-62C906FB3C07}" type="slidenum">
              <a:rPr lang="de-AT" smtClean="0"/>
              <a:t>‹Nr.›</a:t>
            </a:fld>
            <a:endParaRPr lang="de-AT"/>
          </a:p>
        </p:txBody>
      </p:sp>
    </p:spTree>
    <p:extLst>
      <p:ext uri="{BB962C8B-B14F-4D97-AF65-F5344CB8AC3E}">
        <p14:creationId xmlns:p14="http://schemas.microsoft.com/office/powerpoint/2010/main" val="201783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F7239E72-AF99-4C37-9075-62C906FB3C07}" type="slidenum">
              <a:rPr lang="de-AT" smtClean="0"/>
              <a:t>‹Nr.›</a:t>
            </a:fld>
            <a:endParaRPr lang="de-AT"/>
          </a:p>
        </p:txBody>
      </p:sp>
    </p:spTree>
    <p:extLst>
      <p:ext uri="{BB962C8B-B14F-4D97-AF65-F5344CB8AC3E}">
        <p14:creationId xmlns:p14="http://schemas.microsoft.com/office/powerpoint/2010/main" val="1932627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F7239E72-AF99-4C37-9075-62C906FB3C07}" type="slidenum">
              <a:rPr lang="de-AT" smtClean="0"/>
              <a:t>‹Nr.›</a:t>
            </a:fld>
            <a:endParaRPr lang="de-AT"/>
          </a:p>
        </p:txBody>
      </p:sp>
    </p:spTree>
    <p:extLst>
      <p:ext uri="{BB962C8B-B14F-4D97-AF65-F5344CB8AC3E}">
        <p14:creationId xmlns:p14="http://schemas.microsoft.com/office/powerpoint/2010/main" val="700134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F7239E72-AF99-4C37-9075-62C906FB3C07}" type="slidenum">
              <a:rPr lang="de-AT" smtClean="0"/>
              <a:t>‹Nr.›</a:t>
            </a:fld>
            <a:endParaRPr lang="de-AT"/>
          </a:p>
        </p:txBody>
      </p:sp>
    </p:spTree>
    <p:extLst>
      <p:ext uri="{BB962C8B-B14F-4D97-AF65-F5344CB8AC3E}">
        <p14:creationId xmlns:p14="http://schemas.microsoft.com/office/powerpoint/2010/main" val="1017711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F7239E72-AF99-4C37-9075-62C906FB3C07}" type="slidenum">
              <a:rPr lang="de-AT" smtClean="0"/>
              <a:t>‹Nr.›</a:t>
            </a:fld>
            <a:endParaRPr lang="de-AT"/>
          </a:p>
        </p:txBody>
      </p:sp>
    </p:spTree>
    <p:extLst>
      <p:ext uri="{BB962C8B-B14F-4D97-AF65-F5344CB8AC3E}">
        <p14:creationId xmlns:p14="http://schemas.microsoft.com/office/powerpoint/2010/main" val="49480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p:cNvSpPr>
            <a:spLocks noGrp="1"/>
          </p:cNvSpPr>
          <p:nvPr>
            <p:ph type="dt" sz="half" idx="10"/>
          </p:nvPr>
        </p:nvSpPr>
        <p:spPr/>
        <p:txBody>
          <a:bodyPr/>
          <a:lstStyle/>
          <a:p>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F7239E72-AF99-4C37-9075-62C906FB3C07}" type="slidenum">
              <a:rPr lang="de-AT" smtClean="0"/>
              <a:t>‹Nr.›</a:t>
            </a:fld>
            <a:endParaRPr lang="de-AT"/>
          </a:p>
        </p:txBody>
      </p:sp>
    </p:spTree>
    <p:extLst>
      <p:ext uri="{BB962C8B-B14F-4D97-AF65-F5344CB8AC3E}">
        <p14:creationId xmlns:p14="http://schemas.microsoft.com/office/powerpoint/2010/main" val="298108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p:cNvSpPr>
            <a:spLocks noGrp="1"/>
          </p:cNvSpPr>
          <p:nvPr>
            <p:ph type="dt" sz="half" idx="10"/>
          </p:nvPr>
        </p:nvSpPr>
        <p:spPr/>
        <p:txBody>
          <a:bodyPr/>
          <a:lstStyle/>
          <a:p>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F7239E72-AF99-4C37-9075-62C906FB3C07}" type="slidenum">
              <a:rPr lang="de-AT" smtClean="0"/>
              <a:t>‹Nr.›</a:t>
            </a:fld>
            <a:endParaRPr lang="de-AT"/>
          </a:p>
        </p:txBody>
      </p:sp>
    </p:spTree>
    <p:extLst>
      <p:ext uri="{BB962C8B-B14F-4D97-AF65-F5344CB8AC3E}">
        <p14:creationId xmlns:p14="http://schemas.microsoft.com/office/powerpoint/2010/main" val="11014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2"/>
          <p:cNvSpPr>
            <a:spLocks noGrp="1"/>
          </p:cNvSpPr>
          <p:nvPr>
            <p:ph type="dt" sz="half" idx="10"/>
          </p:nvPr>
        </p:nvSpPr>
        <p:spPr/>
        <p:txBody>
          <a:bodyPr/>
          <a:lstStyle/>
          <a:p>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F7239E72-AF99-4C37-9075-62C906FB3C07}" type="slidenum">
              <a:rPr lang="de-AT" smtClean="0"/>
              <a:t>‹Nr.›</a:t>
            </a:fld>
            <a:endParaRPr lang="de-AT"/>
          </a:p>
        </p:txBody>
      </p:sp>
    </p:spTree>
    <p:extLst>
      <p:ext uri="{BB962C8B-B14F-4D97-AF65-F5344CB8AC3E}">
        <p14:creationId xmlns:p14="http://schemas.microsoft.com/office/powerpoint/2010/main" val="317507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F7239E72-AF99-4C37-9075-62C906FB3C07}" type="slidenum">
              <a:rPr lang="de-AT" smtClean="0"/>
              <a:t>‹Nr.›</a:t>
            </a:fld>
            <a:endParaRPr lang="de-AT"/>
          </a:p>
        </p:txBody>
      </p:sp>
    </p:spTree>
    <p:extLst>
      <p:ext uri="{BB962C8B-B14F-4D97-AF65-F5344CB8AC3E}">
        <p14:creationId xmlns:p14="http://schemas.microsoft.com/office/powerpoint/2010/main" val="3061454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F7239E72-AF99-4C37-9075-62C906FB3C07}" type="slidenum">
              <a:rPr lang="de-AT" smtClean="0"/>
              <a:t>‹Nr.›</a:t>
            </a:fld>
            <a:endParaRPr lang="de-AT"/>
          </a:p>
        </p:txBody>
      </p:sp>
    </p:spTree>
    <p:extLst>
      <p:ext uri="{BB962C8B-B14F-4D97-AF65-F5344CB8AC3E}">
        <p14:creationId xmlns:p14="http://schemas.microsoft.com/office/powerpoint/2010/main" val="1937898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F7239E72-AF99-4C37-9075-62C906FB3C07}" type="slidenum">
              <a:rPr lang="de-AT" smtClean="0"/>
              <a:t>‹Nr.›</a:t>
            </a:fld>
            <a:endParaRPr lang="de-AT"/>
          </a:p>
        </p:txBody>
      </p:sp>
    </p:spTree>
    <p:extLst>
      <p:ext uri="{BB962C8B-B14F-4D97-AF65-F5344CB8AC3E}">
        <p14:creationId xmlns:p14="http://schemas.microsoft.com/office/powerpoint/2010/main" val="3946035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endParaRPr lang="de-AT"/>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239E72-AF99-4C37-9075-62C906FB3C07}" type="slidenum">
              <a:rPr lang="de-AT" smtClean="0"/>
              <a:t>‹Nr.›</a:t>
            </a:fld>
            <a:endParaRPr lang="de-AT"/>
          </a:p>
        </p:txBody>
      </p:sp>
    </p:spTree>
    <p:extLst>
      <p:ext uri="{BB962C8B-B14F-4D97-AF65-F5344CB8AC3E}">
        <p14:creationId xmlns:p14="http://schemas.microsoft.com/office/powerpoint/2010/main" val="361795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normAutofit fontScale="90000"/>
          </a:bodyPr>
          <a:lstStyle/>
          <a:p>
            <a:r>
              <a:rPr lang="de-DE" dirty="0">
                <a:solidFill>
                  <a:srgbClr val="7030A0"/>
                </a:solidFill>
                <a:latin typeface="Berlin Sans FB" panose="020E0602020502020306" pitchFamily="34" charset="0"/>
                <a:cs typeface="Adobe Hebrew" panose="02040503050201020203" pitchFamily="18" charset="-79"/>
              </a:rPr>
              <a:t>Präsentation:</a:t>
            </a:r>
            <a:br>
              <a:rPr lang="de-DE" dirty="0"/>
            </a:br>
            <a:r>
              <a:rPr lang="de-DE" dirty="0">
                <a:solidFill>
                  <a:srgbClr val="7030A0"/>
                </a:solidFill>
                <a:latin typeface="Bahnschrift Condensed" panose="020B0502040204020203" pitchFamily="34" charset="0"/>
              </a:rPr>
              <a:t>Einführung in die Übungsfirma</a:t>
            </a:r>
          </a:p>
        </p:txBody>
      </p:sp>
      <p:pic>
        <p:nvPicPr>
          <p:cNvPr id="3" name="Grafik 2"/>
          <p:cNvPicPr>
            <a:picLocks noChangeAspect="1"/>
          </p:cNvPicPr>
          <p:nvPr/>
        </p:nvPicPr>
        <p:blipFill>
          <a:blip r:embed="rId2"/>
          <a:stretch>
            <a:fillRect/>
          </a:stretch>
        </p:blipFill>
        <p:spPr>
          <a:xfrm>
            <a:off x="179512" y="476672"/>
            <a:ext cx="3281363" cy="857250"/>
          </a:xfrm>
          <a:prstGeom prst="rect">
            <a:avLst/>
          </a:prstGeom>
        </p:spPr>
      </p:pic>
      <p:sp>
        <p:nvSpPr>
          <p:cNvPr id="10" name="Ellipse 9"/>
          <p:cNvSpPr/>
          <p:nvPr/>
        </p:nvSpPr>
        <p:spPr>
          <a:xfrm>
            <a:off x="971600" y="1844824"/>
            <a:ext cx="7344816" cy="2736304"/>
          </a:xfrm>
          <a:prstGeom prst="ellipse">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de-DE"/>
          </a:p>
        </p:txBody>
      </p:sp>
    </p:spTree>
    <p:extLst>
      <p:ext uri="{BB962C8B-B14F-4D97-AF65-F5344CB8AC3E}">
        <p14:creationId xmlns:p14="http://schemas.microsoft.com/office/powerpoint/2010/main" val="1757654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4360" y="260648"/>
            <a:ext cx="8435280" cy="1512168"/>
          </a:xfrm>
        </p:spPr>
        <p:txBody>
          <a:bodyPr>
            <a:noAutofit/>
          </a:bodyPr>
          <a:lstStyle/>
          <a:p>
            <a:r>
              <a:rPr lang="de-DE" sz="4000" cap="small" dirty="0">
                <a:solidFill>
                  <a:srgbClr val="7030A0"/>
                </a:solidFill>
                <a:latin typeface="Bahnschrift Condensed" panose="020B0502040204020203" pitchFamily="34" charset="0"/>
              </a:rPr>
              <a:t>Planung und Beschreibung der Umsetzungsmaßnahmen </a:t>
            </a:r>
            <a:r>
              <a:rPr lang="de-DE" sz="4000" cap="small" dirty="0">
                <a:solidFill>
                  <a:srgbClr val="7030A0"/>
                </a:solidFill>
                <a:latin typeface="+mn-lt"/>
              </a:rPr>
              <a:t>für einen gewählten Jahresschwerpunkt</a:t>
            </a:r>
            <a:endParaRPr lang="de-AT" sz="4000" dirty="0">
              <a:solidFill>
                <a:srgbClr val="7030A0"/>
              </a:solidFill>
              <a:latin typeface="+mn-lt"/>
            </a:endParaRPr>
          </a:p>
        </p:txBody>
      </p:sp>
      <p:sp>
        <p:nvSpPr>
          <p:cNvPr id="3" name="Inhaltsplatzhalter 2"/>
          <p:cNvSpPr>
            <a:spLocks noGrp="1"/>
          </p:cNvSpPr>
          <p:nvPr>
            <p:ph idx="1"/>
          </p:nvPr>
        </p:nvSpPr>
        <p:spPr>
          <a:xfrm>
            <a:off x="457200" y="2060848"/>
            <a:ext cx="8229600" cy="5213176"/>
          </a:xfrm>
        </p:spPr>
        <p:txBody>
          <a:bodyPr>
            <a:normAutofit fontScale="55000" lnSpcReduction="20000"/>
          </a:bodyPr>
          <a:lstStyle/>
          <a:p>
            <a:pPr marL="0" indent="0">
              <a:buNone/>
            </a:pPr>
            <a:r>
              <a:rPr lang="de-DE" sz="4400" i="1" dirty="0">
                <a:solidFill>
                  <a:srgbClr val="7030A0"/>
                </a:solidFill>
                <a:latin typeface="Bahnschrift Condensed" panose="020B0502040204020203" pitchFamily="34" charset="0"/>
              </a:rPr>
              <a:t>Plan:</a:t>
            </a:r>
            <a:endParaRPr lang="de-AT" dirty="0"/>
          </a:p>
          <a:p>
            <a:r>
              <a:rPr lang="de-DE" dirty="0"/>
              <a:t>Teilnahme an der Zertifizierung zur Qualitätsmarke im Frühjahr 2022.</a:t>
            </a:r>
            <a:endParaRPr lang="de-AT" dirty="0"/>
          </a:p>
          <a:p>
            <a:pPr marL="0" indent="0">
              <a:buNone/>
            </a:pPr>
            <a:endParaRPr lang="de-AT" dirty="0"/>
          </a:p>
          <a:p>
            <a:pPr marL="0" indent="0">
              <a:buNone/>
            </a:pPr>
            <a:r>
              <a:rPr lang="de-DE" sz="4400" i="1" dirty="0">
                <a:solidFill>
                  <a:srgbClr val="7030A0"/>
                </a:solidFill>
                <a:latin typeface="Bahnschrift Condensed" panose="020B0502040204020203" pitchFamily="34" charset="0"/>
              </a:rPr>
              <a:t>DO:</a:t>
            </a:r>
            <a:endParaRPr lang="de-AT" sz="4400" i="1" dirty="0">
              <a:solidFill>
                <a:srgbClr val="7030A0"/>
              </a:solidFill>
              <a:latin typeface="Bahnschrift Condensed" panose="020B0502040204020203" pitchFamily="34" charset="0"/>
            </a:endParaRPr>
          </a:p>
          <a:p>
            <a:r>
              <a:rPr lang="de-DE" dirty="0"/>
              <a:t>Einhalten der To-Do Listen</a:t>
            </a:r>
          </a:p>
          <a:p>
            <a:r>
              <a:rPr lang="de-DE" dirty="0"/>
              <a:t>effiziente Mitarbeitergespräche führen</a:t>
            </a:r>
          </a:p>
          <a:p>
            <a:r>
              <a:rPr lang="de-DE" dirty="0"/>
              <a:t>ständige Überarbeitung unseres Kataloges und Webauftrittes</a:t>
            </a:r>
            <a:endParaRPr lang="de-AT" dirty="0"/>
          </a:p>
          <a:p>
            <a:r>
              <a:rPr lang="de-DE" dirty="0"/>
              <a:t>Ständige Kontrolle der Termineinhaltungen</a:t>
            </a:r>
            <a:endParaRPr lang="de-AT" dirty="0"/>
          </a:p>
          <a:p>
            <a:pPr marL="0" indent="0">
              <a:buNone/>
            </a:pPr>
            <a:endParaRPr lang="de-AT" dirty="0"/>
          </a:p>
          <a:p>
            <a:pPr marL="0" indent="0">
              <a:buNone/>
            </a:pPr>
            <a:r>
              <a:rPr lang="de-DE" sz="4400" i="1" dirty="0">
                <a:solidFill>
                  <a:srgbClr val="7030A0"/>
                </a:solidFill>
                <a:latin typeface="Bahnschrift Condensed" panose="020B0502040204020203" pitchFamily="34" charset="0"/>
              </a:rPr>
              <a:t>ACT: </a:t>
            </a:r>
            <a:endParaRPr lang="de-AT" dirty="0"/>
          </a:p>
          <a:p>
            <a:r>
              <a:rPr lang="de-DE" dirty="0"/>
              <a:t>Fehleranalyse und Dokumentation des Verbesserungspotentials</a:t>
            </a:r>
          </a:p>
          <a:p>
            <a:pPr marL="0" indent="0">
              <a:buNone/>
            </a:pPr>
            <a:endParaRPr lang="de-DE" dirty="0"/>
          </a:p>
          <a:p>
            <a:pPr marL="0" indent="0">
              <a:buNone/>
            </a:pPr>
            <a:r>
              <a:rPr lang="de-DE" sz="4400" i="1" dirty="0">
                <a:solidFill>
                  <a:srgbClr val="7030A0"/>
                </a:solidFill>
                <a:latin typeface="Bahnschrift Condensed" panose="020B0502040204020203" pitchFamily="34" charset="0"/>
              </a:rPr>
              <a:t>Check:</a:t>
            </a:r>
          </a:p>
          <a:p>
            <a:r>
              <a:rPr lang="de-DE" dirty="0"/>
              <a:t>Erfolgreiches Abschließen der Tätigkeiten in den diversen Abteilungen. </a:t>
            </a:r>
          </a:p>
          <a:p>
            <a:r>
              <a:rPr lang="de-DE" dirty="0"/>
              <a:t>Zertifizierung der Übungsfirma</a:t>
            </a:r>
          </a:p>
          <a:p>
            <a:r>
              <a:rPr lang="de-DE" dirty="0"/>
              <a:t>Positiver Abschluss der Handelsschule </a:t>
            </a:r>
            <a:endParaRPr lang="de-AT" dirty="0"/>
          </a:p>
        </p:txBody>
      </p:sp>
    </p:spTree>
    <p:extLst>
      <p:ext uri="{BB962C8B-B14F-4D97-AF65-F5344CB8AC3E}">
        <p14:creationId xmlns:p14="http://schemas.microsoft.com/office/powerpoint/2010/main" val="3549193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33F7BA-126D-4A3E-AB45-19B7AC22BEE4}"/>
              </a:ext>
            </a:extLst>
          </p:cNvPr>
          <p:cNvSpPr>
            <a:spLocks noGrp="1"/>
          </p:cNvSpPr>
          <p:nvPr>
            <p:ph type="title"/>
          </p:nvPr>
        </p:nvSpPr>
        <p:spPr/>
        <p:txBody>
          <a:bodyPr/>
          <a:lstStyle/>
          <a:p>
            <a:r>
              <a:rPr lang="de-DE" dirty="0">
                <a:solidFill>
                  <a:srgbClr val="7030A0"/>
                </a:solidFill>
                <a:latin typeface="Bahnschrift Condensed" panose="020B0502040204020203" pitchFamily="34" charset="0"/>
              </a:rPr>
              <a:t>Digitalisierung</a:t>
            </a:r>
          </a:p>
        </p:txBody>
      </p:sp>
      <p:sp>
        <p:nvSpPr>
          <p:cNvPr id="3" name="Inhaltsplatzhalter 2">
            <a:extLst>
              <a:ext uri="{FF2B5EF4-FFF2-40B4-BE49-F238E27FC236}">
                <a16:creationId xmlns:a16="http://schemas.microsoft.com/office/drawing/2014/main" id="{59CFF299-24F2-4F5F-A5F1-3CEC9D81857C}"/>
              </a:ext>
            </a:extLst>
          </p:cNvPr>
          <p:cNvSpPr>
            <a:spLocks noGrp="1"/>
          </p:cNvSpPr>
          <p:nvPr>
            <p:ph idx="1"/>
          </p:nvPr>
        </p:nvSpPr>
        <p:spPr/>
        <p:txBody>
          <a:bodyPr/>
          <a:lstStyle/>
          <a:p>
            <a:pPr marL="0" indent="0">
              <a:buNone/>
            </a:pPr>
            <a:r>
              <a:rPr lang="de-DE" sz="2400" dirty="0" err="1">
                <a:solidFill>
                  <a:srgbClr val="7030A0"/>
                </a:solidFill>
                <a:latin typeface="Bahnschrift Condensed" panose="020B0502040204020203" pitchFamily="34" charset="0"/>
                <a:ea typeface="+mj-ea"/>
                <a:cs typeface="+mj-cs"/>
              </a:rPr>
              <a:t>Social</a:t>
            </a:r>
            <a:r>
              <a:rPr lang="de-DE" sz="2400" dirty="0">
                <a:solidFill>
                  <a:srgbClr val="7030A0"/>
                </a:solidFill>
                <a:latin typeface="Bahnschrift Condensed" panose="020B0502040204020203" pitchFamily="34" charset="0"/>
                <a:ea typeface="+mj-ea"/>
                <a:cs typeface="+mj-cs"/>
              </a:rPr>
              <a:t> Media</a:t>
            </a:r>
          </a:p>
          <a:p>
            <a:pPr marL="0" indent="0">
              <a:buNone/>
            </a:pPr>
            <a:r>
              <a:rPr lang="de-DE" sz="1800" dirty="0"/>
              <a:t>Da wir in einer Zeit der Digitalisierung leben, und sich viele Menschen mit </a:t>
            </a:r>
            <a:r>
              <a:rPr lang="de-DE" sz="1800" dirty="0" err="1"/>
              <a:t>Social</a:t>
            </a:r>
            <a:r>
              <a:rPr lang="de-DE" sz="1800" dirty="0"/>
              <a:t> Media beschäftigen, verwenden wir ebenfalls die digitalen Medien um die News unserer Schule und unserer Übungsfirma der Welt mitzuteilen. Gemeint ist hierbei Instagram, Facebook und unsere eigene Homepage. </a:t>
            </a:r>
          </a:p>
          <a:p>
            <a:pPr marL="0" indent="0">
              <a:buNone/>
            </a:pPr>
            <a:endParaRPr lang="de-DE" sz="1800" dirty="0"/>
          </a:p>
          <a:p>
            <a:pPr marL="0" indent="0">
              <a:buNone/>
            </a:pPr>
            <a:r>
              <a:rPr lang="de-DE" sz="2400" dirty="0">
                <a:solidFill>
                  <a:srgbClr val="7030A0"/>
                </a:solidFill>
                <a:latin typeface="Bahnschrift Condensed" panose="020B0502040204020203" pitchFamily="34" charset="0"/>
                <a:ea typeface="+mj-ea"/>
                <a:cs typeface="+mj-cs"/>
              </a:rPr>
              <a:t>Die Digitalisierung in der ÜFA</a:t>
            </a:r>
          </a:p>
          <a:p>
            <a:pPr marL="0" indent="0">
              <a:buNone/>
            </a:pPr>
            <a:r>
              <a:rPr lang="de-DE" sz="1800" dirty="0"/>
              <a:t>Außerdem wird in der Übungsfirma auch sehr viel mit Digitalisierung gearbeitet. Beispielsweise die </a:t>
            </a:r>
            <a:r>
              <a:rPr lang="de-DE" sz="1800"/>
              <a:t>SV online </a:t>
            </a:r>
            <a:r>
              <a:rPr lang="de-DE" sz="1800" dirty="0"/>
              <a:t>oder die Steuern ebenso über Finanz-Online.</a:t>
            </a:r>
          </a:p>
          <a:p>
            <a:pPr marL="0" indent="0">
              <a:buNone/>
            </a:pPr>
            <a:endParaRPr lang="de-DE" sz="1800" dirty="0"/>
          </a:p>
          <a:p>
            <a:pPr marL="0" indent="0">
              <a:buNone/>
            </a:pPr>
            <a:r>
              <a:rPr lang="de-DE" sz="2400" dirty="0">
                <a:solidFill>
                  <a:srgbClr val="7030A0"/>
                </a:solidFill>
                <a:latin typeface="Bahnschrift Condensed" panose="020B0502040204020203" pitchFamily="34" charset="0"/>
                <a:ea typeface="+mj-ea"/>
                <a:cs typeface="+mj-cs"/>
              </a:rPr>
              <a:t>Teams</a:t>
            </a:r>
          </a:p>
          <a:p>
            <a:pPr marL="0" indent="0">
              <a:buNone/>
            </a:pPr>
            <a:r>
              <a:rPr lang="de-DE" sz="1800" dirty="0"/>
              <a:t>Durch den Lockdown im Schuljahr 2020-2021 erledigten wir viele Aufgaben digital über MS-Teams, virtuellen Besprechungen und Online-Verkaufsgesprächen.</a:t>
            </a:r>
          </a:p>
        </p:txBody>
      </p:sp>
    </p:spTree>
    <p:extLst>
      <p:ext uri="{BB962C8B-B14F-4D97-AF65-F5344CB8AC3E}">
        <p14:creationId xmlns:p14="http://schemas.microsoft.com/office/powerpoint/2010/main" val="3727053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04664"/>
            <a:ext cx="8229600" cy="1143000"/>
          </a:xfrm>
        </p:spPr>
        <p:txBody>
          <a:bodyPr>
            <a:noAutofit/>
          </a:bodyPr>
          <a:lstStyle/>
          <a:p>
            <a:r>
              <a:rPr lang="de-AT" sz="3200" dirty="0">
                <a:solidFill>
                  <a:srgbClr val="7030A0"/>
                </a:solidFill>
                <a:latin typeface="Bahnschrift Condensed" panose="020B0502040204020203" pitchFamily="34" charset="0"/>
                <a:cs typeface="Andalus" pitchFamily="18" charset="-78"/>
              </a:rPr>
              <a:t>Pädagogisches Unternehmenskonzept der Übungsfirma oder</a:t>
            </a:r>
            <a:br>
              <a:rPr lang="de-AT" sz="3200" dirty="0">
                <a:solidFill>
                  <a:srgbClr val="7030A0"/>
                </a:solidFill>
                <a:latin typeface="Bahnschrift Condensed" panose="020B0502040204020203" pitchFamily="34" charset="0"/>
                <a:cs typeface="Andalus" pitchFamily="18" charset="-78"/>
              </a:rPr>
            </a:br>
            <a:r>
              <a:rPr lang="de-AT" sz="3200" dirty="0">
                <a:solidFill>
                  <a:srgbClr val="7030A0"/>
                </a:solidFill>
                <a:latin typeface="Bahnschrift Condensed" panose="020B0502040204020203" pitchFamily="34" charset="0"/>
                <a:cs typeface="Andalus" pitchFamily="18" charset="-78"/>
              </a:rPr>
              <a:t>„Was sind Übungsfirmen?“</a:t>
            </a:r>
          </a:p>
        </p:txBody>
      </p:sp>
      <p:sp>
        <p:nvSpPr>
          <p:cNvPr id="3" name="Inhaltsplatzhalter 2"/>
          <p:cNvSpPr>
            <a:spLocks noGrp="1"/>
          </p:cNvSpPr>
          <p:nvPr>
            <p:ph idx="1"/>
          </p:nvPr>
        </p:nvSpPr>
        <p:spPr>
          <a:xfrm>
            <a:off x="457200" y="1628800"/>
            <a:ext cx="8229600" cy="5328592"/>
          </a:xfrm>
        </p:spPr>
        <p:txBody>
          <a:bodyPr>
            <a:normAutofit/>
          </a:bodyPr>
          <a:lstStyle/>
          <a:p>
            <a:pPr marL="0" lvl="0" indent="0">
              <a:buNone/>
            </a:pPr>
            <a:r>
              <a:rPr lang="de-AT" sz="2400" b="1" dirty="0">
                <a:solidFill>
                  <a:srgbClr val="7030A0"/>
                </a:solidFill>
                <a:latin typeface="Bahnschrift Condensed" panose="020B0502040204020203" pitchFamily="34" charset="0"/>
              </a:rPr>
              <a:t>Betrieb</a:t>
            </a:r>
          </a:p>
          <a:p>
            <a:pPr lvl="0">
              <a:lnSpc>
                <a:spcPct val="110000"/>
              </a:lnSpc>
            </a:pPr>
            <a:r>
              <a:rPr lang="de-AT" sz="1600" dirty="0"/>
              <a:t>Übungsfirmen handeln innerhalb Österreichs und mit dem Ausland. Da können Fremdsprachen trainiert werden und man lernt die Wirtschaftskultur der Geschäftspartner kennen. Weltweit sind ca. 5000 Übungsfirmen miteinander vernetzt.</a:t>
            </a:r>
          </a:p>
          <a:p>
            <a:pPr lvl="0">
              <a:lnSpc>
                <a:spcPct val="110000"/>
              </a:lnSpc>
            </a:pPr>
            <a:endParaRPr lang="de-AT" sz="600" dirty="0"/>
          </a:p>
          <a:p>
            <a:pPr>
              <a:lnSpc>
                <a:spcPct val="110000"/>
              </a:lnSpc>
            </a:pPr>
            <a:r>
              <a:rPr lang="de-AT" sz="1600" dirty="0"/>
              <a:t>Übungsfirmen verbinden theoretisches und praktisches Lernen.</a:t>
            </a:r>
          </a:p>
          <a:p>
            <a:pPr>
              <a:lnSpc>
                <a:spcPct val="110000"/>
              </a:lnSpc>
            </a:pPr>
            <a:r>
              <a:rPr lang="de-AT" sz="1600" dirty="0"/>
              <a:t>Es gibt kein richtiges Geld und keine richtigen Waren, sondern nur Warenkärtchen.</a:t>
            </a:r>
          </a:p>
          <a:p>
            <a:pPr marL="0" indent="0">
              <a:buNone/>
            </a:pPr>
            <a:r>
              <a:rPr lang="de-AT" sz="2400" b="1" dirty="0">
                <a:solidFill>
                  <a:srgbClr val="7030A0"/>
                </a:solidFill>
                <a:latin typeface="Bahnschrift Condensed" panose="020B0502040204020203" pitchFamily="34" charset="0"/>
              </a:rPr>
              <a:t>Lernort</a:t>
            </a:r>
          </a:p>
          <a:p>
            <a:pPr>
              <a:lnSpc>
                <a:spcPct val="120000"/>
              </a:lnSpc>
            </a:pPr>
            <a:r>
              <a:rPr lang="de-AT" sz="1600" dirty="0"/>
              <a:t>Übungsfirmen verbinden theoretisches und praktischen Wissen</a:t>
            </a:r>
          </a:p>
          <a:p>
            <a:pPr lvl="0">
              <a:lnSpc>
                <a:spcPct val="120000"/>
              </a:lnSpc>
              <a:spcBef>
                <a:spcPts val="0"/>
              </a:spcBef>
            </a:pPr>
            <a:r>
              <a:rPr lang="de-AT" sz="1600" dirty="0"/>
              <a:t>Schülerinnen und Schüler arbeiten ein Jahr lang wie in einem richtigen Betrieb. Jede/r hat seine Aufgabe: im Marketing, in der Personalabteilung, im Ein- oder Verkauf, in der Geschäftsführung usw. Man kann sich für eine Abteilung bewerben</a:t>
            </a:r>
            <a:r>
              <a:rPr lang="de-AT" sz="2400" dirty="0"/>
              <a:t>.</a:t>
            </a:r>
          </a:p>
          <a:p>
            <a:pPr>
              <a:lnSpc>
                <a:spcPct val="120000"/>
              </a:lnSpc>
            </a:pPr>
            <a:r>
              <a:rPr lang="de-AT" sz="1600" dirty="0"/>
              <a:t>Die Lehrperson unterstützt jede einzelne Abteilung bei den jeweiligen Aufgaben. Sie ist sozusagen der Coach.</a:t>
            </a:r>
          </a:p>
          <a:p>
            <a:pPr marL="0" indent="0">
              <a:buNone/>
            </a:pPr>
            <a:endParaRPr lang="de-AT" sz="1400" dirty="0"/>
          </a:p>
        </p:txBody>
      </p:sp>
    </p:spTree>
    <p:extLst>
      <p:ext uri="{BB962C8B-B14F-4D97-AF65-F5344CB8AC3E}">
        <p14:creationId xmlns:p14="http://schemas.microsoft.com/office/powerpoint/2010/main" val="3993880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a:solidFill>
                  <a:srgbClr val="7030A0"/>
                </a:solidFill>
                <a:latin typeface="Bahnschrift Condensed" panose="020B0502040204020203" pitchFamily="34" charset="0"/>
                <a:cs typeface="Andalus" pitchFamily="18" charset="-78"/>
              </a:rPr>
              <a:t>Firmendaten</a:t>
            </a:r>
          </a:p>
        </p:txBody>
      </p:sp>
      <p:sp>
        <p:nvSpPr>
          <p:cNvPr id="3" name="Inhaltsplatzhalter 2"/>
          <p:cNvSpPr>
            <a:spLocks noGrp="1"/>
          </p:cNvSpPr>
          <p:nvPr>
            <p:ph idx="1"/>
          </p:nvPr>
        </p:nvSpPr>
        <p:spPr/>
        <p:txBody>
          <a:bodyPr/>
          <a:lstStyle/>
          <a:p>
            <a:pPr marL="0" indent="0">
              <a:buNone/>
            </a:pPr>
            <a:r>
              <a:rPr lang="de-AT" dirty="0">
                <a:solidFill>
                  <a:srgbClr val="7030A0"/>
                </a:solidFill>
                <a:latin typeface="Bahnschrift Condensed" panose="020B0502040204020203" pitchFamily="34" charset="0"/>
                <a:ea typeface="+mj-ea"/>
                <a:cs typeface="Andalus" pitchFamily="18" charset="-78"/>
              </a:rPr>
              <a:t>Name: </a:t>
            </a:r>
            <a:r>
              <a:rPr lang="de-AT" dirty="0"/>
              <a:t>Amadeus </a:t>
            </a:r>
            <a:r>
              <a:rPr lang="de-AT" dirty="0" err="1"/>
              <a:t>Presents</a:t>
            </a:r>
            <a:r>
              <a:rPr lang="de-AT" dirty="0"/>
              <a:t> Company</a:t>
            </a:r>
          </a:p>
          <a:p>
            <a:pPr marL="0" indent="0">
              <a:buNone/>
            </a:pPr>
            <a:r>
              <a:rPr lang="de-AT" dirty="0">
                <a:solidFill>
                  <a:srgbClr val="7030A0"/>
                </a:solidFill>
                <a:latin typeface="Bahnschrift Condensed" panose="020B0502040204020203" pitchFamily="34" charset="0"/>
                <a:ea typeface="+mj-ea"/>
                <a:cs typeface="Andalus" pitchFamily="18" charset="-78"/>
              </a:rPr>
              <a:t>Rechtsform: </a:t>
            </a:r>
            <a:r>
              <a:rPr lang="de-AT" dirty="0"/>
              <a:t>GmbH</a:t>
            </a:r>
          </a:p>
          <a:p>
            <a:pPr marL="0" indent="0">
              <a:buNone/>
            </a:pPr>
            <a:r>
              <a:rPr lang="de-AT" dirty="0">
                <a:solidFill>
                  <a:srgbClr val="7030A0"/>
                </a:solidFill>
                <a:latin typeface="Bahnschrift Condensed" panose="020B0502040204020203" pitchFamily="34" charset="0"/>
                <a:ea typeface="+mj-ea"/>
                <a:cs typeface="Andalus" pitchFamily="18" charset="-78"/>
              </a:rPr>
              <a:t>Branche: </a:t>
            </a:r>
            <a:r>
              <a:rPr lang="de-AT" dirty="0"/>
              <a:t>Handel – Werbegeschenke</a:t>
            </a:r>
          </a:p>
          <a:p>
            <a:pPr marL="0" indent="0">
              <a:buNone/>
            </a:pPr>
            <a:r>
              <a:rPr lang="de-AT" dirty="0">
                <a:solidFill>
                  <a:srgbClr val="7030A0"/>
                </a:solidFill>
                <a:latin typeface="Bahnschrift Condensed" panose="020B0502040204020203" pitchFamily="34" charset="0"/>
                <a:ea typeface="+mj-ea"/>
                <a:cs typeface="Andalus" pitchFamily="18" charset="-78"/>
              </a:rPr>
              <a:t>Gegenstände:</a:t>
            </a:r>
            <a:r>
              <a:rPr lang="de-AT" b="1" dirty="0"/>
              <a:t> </a:t>
            </a:r>
            <a:r>
              <a:rPr lang="de-AT" dirty="0"/>
              <a:t>Werbeartikel</a:t>
            </a:r>
          </a:p>
          <a:p>
            <a:pPr marL="0" indent="0">
              <a:buNone/>
            </a:pPr>
            <a:endParaRPr lang="de-AT" dirty="0"/>
          </a:p>
          <a:p>
            <a:pPr>
              <a:buClr>
                <a:srgbClr val="7030A0"/>
              </a:buClr>
              <a:buFont typeface="Wingdings" panose="05000000000000000000" pitchFamily="2" charset="2"/>
              <a:buChar char="Ø"/>
            </a:pPr>
            <a:r>
              <a:rPr lang="de-AT" dirty="0"/>
              <a:t>Es gibt keine Partnerfirma.</a:t>
            </a:r>
          </a:p>
        </p:txBody>
      </p:sp>
    </p:spTree>
    <p:extLst>
      <p:ext uri="{BB962C8B-B14F-4D97-AF65-F5344CB8AC3E}">
        <p14:creationId xmlns:p14="http://schemas.microsoft.com/office/powerpoint/2010/main" val="3936065261"/>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Gerade Verbindung 3"/>
          <p:cNvSpPr/>
          <p:nvPr/>
        </p:nvSpPr>
        <p:spPr>
          <a:xfrm>
            <a:off x="4737733" y="2634102"/>
            <a:ext cx="881568" cy="733651"/>
          </a:xfrm>
          <a:custGeom>
            <a:avLst/>
            <a:gdLst/>
            <a:ahLst/>
            <a:cxnLst/>
            <a:rect l="0" t="0" r="0" b="0"/>
            <a:pathLst>
              <a:path>
                <a:moveTo>
                  <a:pt x="0" y="0"/>
                </a:moveTo>
                <a:lnTo>
                  <a:pt x="881568" y="733651"/>
                </a:lnTo>
              </a:path>
            </a:pathLst>
          </a:custGeom>
          <a:noFill/>
          <a:ln>
            <a:noFill/>
          </a:ln>
          <a:scene3d>
            <a:camera prst="orthographicFront"/>
            <a:lightRig rig="flat" dir="t"/>
          </a:scene3d>
          <a:sp3d prstMaterial="matte"/>
        </p:spPr>
        <p:style>
          <a:lnRef idx="2">
            <a:scrgbClr r="0" g="0" b="0"/>
          </a:lnRef>
          <a:fillRef idx="0">
            <a:scrgbClr r="0" g="0" b="0"/>
          </a:fillRef>
          <a:effectRef idx="0">
            <a:schemeClr val="accent5">
              <a:hueOff val="0"/>
              <a:satOff val="0"/>
              <a:lumOff val="0"/>
              <a:alphaOff val="0"/>
            </a:schemeClr>
          </a:effectRef>
          <a:fontRef idx="minor">
            <a:schemeClr val="tx1">
              <a:hueOff val="0"/>
              <a:satOff val="0"/>
              <a:lumOff val="0"/>
              <a:alphaOff val="0"/>
            </a:schemeClr>
          </a:fontRef>
        </p:style>
      </p:sp>
      <p:sp>
        <p:nvSpPr>
          <p:cNvPr id="13" name="Gerade Verbindung 4"/>
          <p:cNvSpPr/>
          <p:nvPr/>
        </p:nvSpPr>
        <p:spPr>
          <a:xfrm>
            <a:off x="4737733" y="2634102"/>
            <a:ext cx="3986630" cy="1560841"/>
          </a:xfrm>
          <a:custGeom>
            <a:avLst/>
            <a:gdLst/>
            <a:ahLst/>
            <a:cxnLst/>
            <a:rect l="0" t="0" r="0" b="0"/>
            <a:pathLst>
              <a:path>
                <a:moveTo>
                  <a:pt x="0" y="0"/>
                </a:moveTo>
                <a:lnTo>
                  <a:pt x="0" y="1425185"/>
                </a:lnTo>
                <a:lnTo>
                  <a:pt x="3986630" y="1425185"/>
                </a:lnTo>
                <a:lnTo>
                  <a:pt x="3986630" y="1560841"/>
                </a:lnTo>
              </a:path>
            </a:pathLst>
          </a:custGeom>
        </p:spPr>
        <p:style>
          <a:lnRef idx="3">
            <a:schemeClr val="accent4"/>
          </a:lnRef>
          <a:fillRef idx="0">
            <a:schemeClr val="accent4"/>
          </a:fillRef>
          <a:effectRef idx="2">
            <a:schemeClr val="accent4"/>
          </a:effectRef>
          <a:fontRef idx="minor">
            <a:schemeClr val="tx1"/>
          </a:fontRef>
        </p:style>
      </p:sp>
      <p:sp>
        <p:nvSpPr>
          <p:cNvPr id="14" name="Gerade Verbindung 5"/>
          <p:cNvSpPr/>
          <p:nvPr/>
        </p:nvSpPr>
        <p:spPr>
          <a:xfrm>
            <a:off x="4737733" y="2634102"/>
            <a:ext cx="1873993" cy="1539575"/>
          </a:xfrm>
          <a:custGeom>
            <a:avLst/>
            <a:gdLst/>
            <a:ahLst/>
            <a:cxnLst/>
            <a:rect l="0" t="0" r="0" b="0"/>
            <a:pathLst>
              <a:path>
                <a:moveTo>
                  <a:pt x="0" y="0"/>
                </a:moveTo>
                <a:lnTo>
                  <a:pt x="0" y="1403920"/>
                </a:lnTo>
                <a:lnTo>
                  <a:pt x="1873993" y="1403920"/>
                </a:lnTo>
                <a:lnTo>
                  <a:pt x="1873993" y="1539575"/>
                </a:lnTo>
              </a:path>
            </a:pathLst>
          </a:custGeom>
        </p:spPr>
        <p:style>
          <a:lnRef idx="3">
            <a:schemeClr val="accent4"/>
          </a:lnRef>
          <a:fillRef idx="0">
            <a:schemeClr val="accent4"/>
          </a:fillRef>
          <a:effectRef idx="2">
            <a:schemeClr val="accent4"/>
          </a:effectRef>
          <a:fontRef idx="minor">
            <a:schemeClr val="tx1"/>
          </a:fontRef>
        </p:style>
      </p:sp>
      <p:sp>
        <p:nvSpPr>
          <p:cNvPr id="15" name="Gerade Verbindung 6"/>
          <p:cNvSpPr/>
          <p:nvPr/>
        </p:nvSpPr>
        <p:spPr>
          <a:xfrm>
            <a:off x="4535341" y="2634102"/>
            <a:ext cx="202391" cy="1539575"/>
          </a:xfrm>
          <a:custGeom>
            <a:avLst/>
            <a:gdLst/>
            <a:ahLst/>
            <a:cxnLst/>
            <a:rect l="0" t="0" r="0" b="0"/>
            <a:pathLst>
              <a:path>
                <a:moveTo>
                  <a:pt x="202391" y="0"/>
                </a:moveTo>
                <a:lnTo>
                  <a:pt x="202391" y="1403920"/>
                </a:lnTo>
                <a:lnTo>
                  <a:pt x="0" y="1403920"/>
                </a:lnTo>
                <a:lnTo>
                  <a:pt x="0" y="1539575"/>
                </a:lnTo>
              </a:path>
            </a:pathLst>
          </a:custGeom>
        </p:spPr>
        <p:style>
          <a:lnRef idx="3">
            <a:schemeClr val="accent4"/>
          </a:lnRef>
          <a:fillRef idx="0">
            <a:schemeClr val="accent4"/>
          </a:fillRef>
          <a:effectRef idx="2">
            <a:schemeClr val="accent4"/>
          </a:effectRef>
          <a:fontRef idx="minor">
            <a:schemeClr val="tx1"/>
          </a:fontRef>
        </p:style>
      </p:sp>
      <p:sp>
        <p:nvSpPr>
          <p:cNvPr id="16" name="Gerade Verbindung 7"/>
          <p:cNvSpPr/>
          <p:nvPr/>
        </p:nvSpPr>
        <p:spPr>
          <a:xfrm>
            <a:off x="2488846" y="2634102"/>
            <a:ext cx="2248887" cy="1571474"/>
          </a:xfrm>
          <a:custGeom>
            <a:avLst/>
            <a:gdLst/>
            <a:ahLst/>
            <a:cxnLst/>
            <a:rect l="0" t="0" r="0" b="0"/>
            <a:pathLst>
              <a:path>
                <a:moveTo>
                  <a:pt x="2248887" y="0"/>
                </a:moveTo>
                <a:lnTo>
                  <a:pt x="2248887" y="1435818"/>
                </a:lnTo>
                <a:lnTo>
                  <a:pt x="0" y="1435818"/>
                </a:lnTo>
                <a:lnTo>
                  <a:pt x="0" y="1571474"/>
                </a:lnTo>
              </a:path>
            </a:pathLst>
          </a:custGeom>
        </p:spPr>
        <p:style>
          <a:lnRef idx="3">
            <a:schemeClr val="accent4"/>
          </a:lnRef>
          <a:fillRef idx="0">
            <a:schemeClr val="accent4"/>
          </a:fillRef>
          <a:effectRef idx="2">
            <a:schemeClr val="accent4"/>
          </a:effectRef>
          <a:fontRef idx="minor">
            <a:schemeClr val="tx1"/>
          </a:fontRef>
        </p:style>
      </p:sp>
      <p:sp>
        <p:nvSpPr>
          <p:cNvPr id="17" name="Gerade Verbindung 8"/>
          <p:cNvSpPr/>
          <p:nvPr/>
        </p:nvSpPr>
        <p:spPr>
          <a:xfrm>
            <a:off x="378081" y="2607192"/>
            <a:ext cx="4373727" cy="1605129"/>
          </a:xfrm>
          <a:custGeom>
            <a:avLst/>
            <a:gdLst/>
            <a:ahLst/>
            <a:cxnLst/>
            <a:rect l="0" t="0" r="0" b="0"/>
            <a:pathLst>
              <a:path>
                <a:moveTo>
                  <a:pt x="4373727" y="0"/>
                </a:moveTo>
                <a:lnTo>
                  <a:pt x="4373727" y="1469474"/>
                </a:lnTo>
                <a:lnTo>
                  <a:pt x="0" y="1469474"/>
                </a:lnTo>
                <a:lnTo>
                  <a:pt x="0" y="1605129"/>
                </a:lnTo>
              </a:path>
            </a:pathLst>
          </a:custGeom>
        </p:spPr>
        <p:style>
          <a:lnRef idx="3">
            <a:schemeClr val="accent4"/>
          </a:lnRef>
          <a:fillRef idx="0">
            <a:schemeClr val="accent4"/>
          </a:fillRef>
          <a:effectRef idx="2">
            <a:schemeClr val="accent4"/>
          </a:effectRef>
          <a:fontRef idx="minor">
            <a:schemeClr val="tx1"/>
          </a:fontRef>
        </p:style>
      </p:sp>
      <p:grpSp>
        <p:nvGrpSpPr>
          <p:cNvPr id="19" name="Gruppieren 18"/>
          <p:cNvGrpSpPr/>
          <p:nvPr/>
        </p:nvGrpSpPr>
        <p:grpSpPr>
          <a:xfrm>
            <a:off x="134347" y="4205576"/>
            <a:ext cx="1263472" cy="1208394"/>
            <a:chOff x="34451" y="4387498"/>
            <a:chExt cx="1787869" cy="1208394"/>
          </a:xfrm>
          <a:scene3d>
            <a:camera prst="orthographicFront"/>
            <a:lightRig rig="flat" dir="t"/>
          </a:scene3d>
        </p:grpSpPr>
        <p:sp>
          <p:nvSpPr>
            <p:cNvPr id="35" name="Rechteck 34"/>
            <p:cNvSpPr/>
            <p:nvPr/>
          </p:nvSpPr>
          <p:spPr>
            <a:xfrm>
              <a:off x="34451" y="4394243"/>
              <a:ext cx="1761108" cy="1028851"/>
            </a:xfrm>
            <a:prstGeom prst="rect">
              <a:avLst/>
            </a:prstGeom>
          </p:spPr>
          <p:style>
            <a:lnRef idx="1">
              <a:schemeClr val="accent4"/>
            </a:lnRef>
            <a:fillRef idx="2">
              <a:schemeClr val="accent4"/>
            </a:fillRef>
            <a:effectRef idx="1">
              <a:schemeClr val="accent4"/>
            </a:effectRef>
            <a:fontRef idx="minor">
              <a:schemeClr val="dk1"/>
            </a:fontRef>
          </p:style>
        </p:sp>
        <p:sp>
          <p:nvSpPr>
            <p:cNvPr id="36" name="Rechteck 35"/>
            <p:cNvSpPr/>
            <p:nvPr/>
          </p:nvSpPr>
          <p:spPr>
            <a:xfrm>
              <a:off x="61212" y="4387498"/>
              <a:ext cx="1761108" cy="1208394"/>
            </a:xfrm>
            <a:prstGeom prst="rect">
              <a:avLst/>
            </a:prstGeom>
          </p:spPr>
          <p:style>
            <a:lnRef idx="1">
              <a:schemeClr val="accent4"/>
            </a:lnRef>
            <a:fillRef idx="2">
              <a:schemeClr val="accent4"/>
            </a:fillRef>
            <a:effectRef idx="1">
              <a:schemeClr val="accent4"/>
            </a:effectRef>
            <a:fontRef idx="minor">
              <a:schemeClr val="dk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br>
                <a:rPr lang="de-AT" sz="1400" b="0" kern="1200" dirty="0">
                  <a:latin typeface="Stencil" panose="040409050D0802020404" pitchFamily="82" charset="0"/>
                </a:rPr>
              </a:br>
              <a:r>
                <a:rPr lang="de-AT" sz="1400" b="0" kern="1200" dirty="0">
                  <a:latin typeface="Stencil" panose="040409050D0802020404" pitchFamily="82" charset="0"/>
                </a:rPr>
                <a:t>SEKRETARIAT</a:t>
              </a:r>
            </a:p>
            <a:p>
              <a:pPr lvl="0" algn="ctr" defTabSz="533400">
                <a:lnSpc>
                  <a:spcPct val="90000"/>
                </a:lnSpc>
                <a:spcBef>
                  <a:spcPct val="0"/>
                </a:spcBef>
                <a:spcAft>
                  <a:spcPct val="35000"/>
                </a:spcAft>
              </a:pPr>
              <a:r>
                <a:rPr lang="de-AT" sz="1400" dirty="0">
                  <a:latin typeface="Stencil" panose="040409050D0802020404" pitchFamily="82" charset="0"/>
                </a:rPr>
                <a:t>3</a:t>
              </a:r>
            </a:p>
          </p:txBody>
        </p:sp>
      </p:grpSp>
      <p:grpSp>
        <p:nvGrpSpPr>
          <p:cNvPr id="20" name="Gruppieren 19"/>
          <p:cNvGrpSpPr/>
          <p:nvPr/>
        </p:nvGrpSpPr>
        <p:grpSpPr>
          <a:xfrm>
            <a:off x="1607687" y="4190421"/>
            <a:ext cx="1855769" cy="1239647"/>
            <a:chOff x="2077565" y="4360588"/>
            <a:chExt cx="1855769" cy="1061073"/>
          </a:xfrm>
          <a:scene3d>
            <a:camera prst="orthographicFront"/>
            <a:lightRig rig="flat" dir="t"/>
          </a:scene3d>
        </p:grpSpPr>
        <p:sp>
          <p:nvSpPr>
            <p:cNvPr id="33" name="Rechteck 32"/>
            <p:cNvSpPr/>
            <p:nvPr/>
          </p:nvSpPr>
          <p:spPr>
            <a:xfrm>
              <a:off x="2077565" y="4360588"/>
              <a:ext cx="1855769" cy="1061073"/>
            </a:xfrm>
            <a:prstGeom prst="rect">
              <a:avLst/>
            </a:prstGeom>
          </p:spPr>
          <p:style>
            <a:lnRef idx="1">
              <a:schemeClr val="accent4"/>
            </a:lnRef>
            <a:fillRef idx="2">
              <a:schemeClr val="accent4"/>
            </a:fillRef>
            <a:effectRef idx="1">
              <a:schemeClr val="accent4"/>
            </a:effectRef>
            <a:fontRef idx="minor">
              <a:schemeClr val="dk1"/>
            </a:fontRef>
          </p:style>
        </p:sp>
        <p:sp>
          <p:nvSpPr>
            <p:cNvPr id="34" name="Rechteck 33"/>
            <p:cNvSpPr/>
            <p:nvPr/>
          </p:nvSpPr>
          <p:spPr>
            <a:xfrm>
              <a:off x="2077565" y="4394243"/>
              <a:ext cx="1855769" cy="1027418"/>
            </a:xfrm>
            <a:prstGeom prst="rect">
              <a:avLst/>
            </a:prstGeom>
          </p:spPr>
          <p:style>
            <a:lnRef idx="1">
              <a:schemeClr val="accent4"/>
            </a:lnRef>
            <a:fillRef idx="2">
              <a:schemeClr val="accent4"/>
            </a:fillRef>
            <a:effectRef idx="1">
              <a:schemeClr val="accent4"/>
            </a:effectRef>
            <a:fontRef idx="minor">
              <a:schemeClr val="dk1"/>
            </a:fontRef>
          </p:style>
          <p:txBody>
            <a:bodyPr spcFirstLastPara="0" vert="horz" wrap="square" lIns="7620" tIns="7620" rIns="7620" bIns="7620" numCol="1" spcCol="1270" anchor="ctr" anchorCtr="0">
              <a:noAutofit/>
            </a:bodyPr>
            <a:lstStyle/>
            <a:p>
              <a:pPr algn="ctr" defTabSz="533400">
                <a:lnSpc>
                  <a:spcPct val="90000"/>
                </a:lnSpc>
                <a:spcBef>
                  <a:spcPct val="0"/>
                </a:spcBef>
                <a:spcAft>
                  <a:spcPct val="35000"/>
                </a:spcAft>
              </a:pPr>
              <a:r>
                <a:rPr lang="de-AT" sz="1400" dirty="0">
                  <a:solidFill>
                    <a:schemeClr val="dk1"/>
                  </a:solidFill>
                  <a:latin typeface="Stencil" panose="040409050D0802020404" pitchFamily="82" charset="0"/>
                </a:rPr>
                <a:t>Rechnungswesen</a:t>
              </a:r>
              <a:br>
                <a:rPr lang="de-AT" sz="1400" dirty="0">
                  <a:solidFill>
                    <a:schemeClr val="dk1"/>
                  </a:solidFill>
                  <a:latin typeface="Stencil" panose="040409050D0802020404" pitchFamily="82" charset="0"/>
                </a:rPr>
              </a:br>
              <a:r>
                <a:rPr lang="de-AT" sz="1400" dirty="0">
                  <a:solidFill>
                    <a:schemeClr val="dk1"/>
                  </a:solidFill>
                  <a:latin typeface="Stencil" panose="040409050D0802020404" pitchFamily="82" charset="0"/>
                </a:rPr>
                <a:t>4</a:t>
              </a:r>
            </a:p>
          </p:txBody>
        </p:sp>
      </p:grpSp>
      <p:grpSp>
        <p:nvGrpSpPr>
          <p:cNvPr id="21" name="Gruppieren 20"/>
          <p:cNvGrpSpPr/>
          <p:nvPr/>
        </p:nvGrpSpPr>
        <p:grpSpPr>
          <a:xfrm>
            <a:off x="3645511" y="4173678"/>
            <a:ext cx="1779660" cy="1199538"/>
            <a:chOff x="4162115" y="4328689"/>
            <a:chExt cx="1779660" cy="1033618"/>
          </a:xfrm>
          <a:scene3d>
            <a:camera prst="orthographicFront"/>
            <a:lightRig rig="flat" dir="t"/>
          </a:scene3d>
        </p:grpSpPr>
        <p:sp>
          <p:nvSpPr>
            <p:cNvPr id="31" name="Rechteck 30"/>
            <p:cNvSpPr/>
            <p:nvPr/>
          </p:nvSpPr>
          <p:spPr>
            <a:xfrm>
              <a:off x="4162115" y="4328689"/>
              <a:ext cx="1779660" cy="1033618"/>
            </a:xfrm>
            <a:prstGeom prst="rect">
              <a:avLst/>
            </a:prstGeom>
          </p:spPr>
          <p:style>
            <a:lnRef idx="1">
              <a:schemeClr val="accent4"/>
            </a:lnRef>
            <a:fillRef idx="2">
              <a:schemeClr val="accent4"/>
            </a:fillRef>
            <a:effectRef idx="1">
              <a:schemeClr val="accent4"/>
            </a:effectRef>
            <a:fontRef idx="minor">
              <a:schemeClr val="dk1"/>
            </a:fontRef>
          </p:style>
        </p:sp>
        <p:sp>
          <p:nvSpPr>
            <p:cNvPr id="32" name="Rechteck 31"/>
            <p:cNvSpPr/>
            <p:nvPr/>
          </p:nvSpPr>
          <p:spPr>
            <a:xfrm>
              <a:off x="4162115" y="4328689"/>
              <a:ext cx="1779660" cy="1033618"/>
            </a:xfrm>
            <a:prstGeom prst="rect">
              <a:avLst/>
            </a:prstGeom>
          </p:spPr>
          <p:style>
            <a:lnRef idx="1">
              <a:schemeClr val="accent4"/>
            </a:lnRef>
            <a:fillRef idx="2">
              <a:schemeClr val="accent4"/>
            </a:fillRef>
            <a:effectRef idx="1">
              <a:schemeClr val="accent4"/>
            </a:effectRef>
            <a:fontRef idx="minor">
              <a:schemeClr val="dk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de-AT" sz="1600" kern="1200" dirty="0">
                  <a:latin typeface="Stencil" panose="040409050D0802020404" pitchFamily="82" charset="0"/>
                </a:rPr>
                <a:t>EINKAUF</a:t>
              </a:r>
              <a:br>
                <a:rPr lang="de-AT" kern="1200" dirty="0">
                  <a:latin typeface="Stencil" panose="040409050D0802020404" pitchFamily="82" charset="0"/>
                </a:rPr>
              </a:br>
              <a:r>
                <a:rPr lang="de-AT" sz="1400" dirty="0">
                  <a:latin typeface="Stencil" panose="040409050D0802020404" pitchFamily="82" charset="0"/>
                </a:rPr>
                <a:t>4</a:t>
              </a:r>
            </a:p>
          </p:txBody>
        </p:sp>
      </p:grpSp>
      <p:grpSp>
        <p:nvGrpSpPr>
          <p:cNvPr id="22" name="Gruppieren 21"/>
          <p:cNvGrpSpPr/>
          <p:nvPr/>
        </p:nvGrpSpPr>
        <p:grpSpPr>
          <a:xfrm>
            <a:off x="5696483" y="4173678"/>
            <a:ext cx="1830486" cy="1053928"/>
            <a:chOff x="6213087" y="4328689"/>
            <a:chExt cx="1830486" cy="1053928"/>
          </a:xfrm>
          <a:scene3d>
            <a:camera prst="orthographicFront"/>
            <a:lightRig rig="flat" dir="t"/>
          </a:scene3d>
        </p:grpSpPr>
        <p:sp>
          <p:nvSpPr>
            <p:cNvPr id="29" name="Rechteck 28"/>
            <p:cNvSpPr/>
            <p:nvPr/>
          </p:nvSpPr>
          <p:spPr>
            <a:xfrm>
              <a:off x="6213087" y="4328689"/>
              <a:ext cx="1830486" cy="1053928"/>
            </a:xfrm>
            <a:prstGeom prst="rect">
              <a:avLst/>
            </a:prstGeom>
          </p:spPr>
          <p:style>
            <a:lnRef idx="1">
              <a:schemeClr val="accent4"/>
            </a:lnRef>
            <a:fillRef idx="2">
              <a:schemeClr val="accent4"/>
            </a:fillRef>
            <a:effectRef idx="1">
              <a:schemeClr val="accent4"/>
            </a:effectRef>
            <a:fontRef idx="minor">
              <a:schemeClr val="dk1"/>
            </a:fontRef>
          </p:style>
        </p:sp>
        <p:sp>
          <p:nvSpPr>
            <p:cNvPr id="30" name="Rechteck 29"/>
            <p:cNvSpPr/>
            <p:nvPr/>
          </p:nvSpPr>
          <p:spPr>
            <a:xfrm>
              <a:off x="6213087" y="4328689"/>
              <a:ext cx="1830486" cy="1053928"/>
            </a:xfrm>
            <a:prstGeom prst="rect">
              <a:avLst/>
            </a:prstGeom>
          </p:spPr>
          <p:style>
            <a:lnRef idx="1">
              <a:schemeClr val="accent4"/>
            </a:lnRef>
            <a:fillRef idx="2">
              <a:schemeClr val="accent4"/>
            </a:fillRef>
            <a:effectRef idx="1">
              <a:schemeClr val="accent4"/>
            </a:effectRef>
            <a:fontRef idx="minor">
              <a:schemeClr val="dk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br>
                <a:rPr lang="de-AT" sz="1400" kern="1200" dirty="0">
                  <a:latin typeface="Stencil" panose="040409050D0802020404" pitchFamily="82" charset="0"/>
                </a:rPr>
              </a:br>
              <a:r>
                <a:rPr lang="de-AT" sz="1400" kern="1200" dirty="0">
                  <a:latin typeface="Stencil" panose="040409050D0802020404" pitchFamily="82" charset="0"/>
                </a:rPr>
                <a:t>Personal</a:t>
              </a:r>
            </a:p>
            <a:p>
              <a:pPr lvl="0" algn="ctr" defTabSz="533400">
                <a:lnSpc>
                  <a:spcPct val="90000"/>
                </a:lnSpc>
                <a:spcBef>
                  <a:spcPct val="0"/>
                </a:spcBef>
                <a:spcAft>
                  <a:spcPct val="35000"/>
                </a:spcAft>
              </a:pPr>
              <a:r>
                <a:rPr lang="de-AT" sz="1400" dirty="0">
                  <a:latin typeface="Stencil" panose="040409050D0802020404" pitchFamily="82" charset="0"/>
                </a:rPr>
                <a:t>2</a:t>
              </a:r>
            </a:p>
          </p:txBody>
        </p:sp>
      </p:grpSp>
      <p:sp>
        <p:nvSpPr>
          <p:cNvPr id="28" name="Rechteck 27"/>
          <p:cNvSpPr/>
          <p:nvPr/>
        </p:nvSpPr>
        <p:spPr>
          <a:xfrm>
            <a:off x="7596340" y="4222278"/>
            <a:ext cx="1340121" cy="1000252"/>
          </a:xfrm>
          <a:prstGeom prst="rect">
            <a:avLst/>
          </a:prstGeom>
          <a:scene3d>
            <a:camera prst="orthographicFront"/>
            <a:lightRig rig="flat" dir="t"/>
          </a:scene3d>
        </p:spPr>
        <p:style>
          <a:lnRef idx="1">
            <a:schemeClr val="accent4"/>
          </a:lnRef>
          <a:fillRef idx="2">
            <a:schemeClr val="accent4"/>
          </a:fillRef>
          <a:effectRef idx="1">
            <a:schemeClr val="accent4"/>
          </a:effectRef>
          <a:fontRef idx="minor">
            <a:schemeClr val="dk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br>
              <a:rPr lang="de-AT" sz="1400" kern="1200" dirty="0">
                <a:latin typeface="Stencil" panose="040409050D0802020404" pitchFamily="82" charset="0"/>
              </a:rPr>
            </a:br>
            <a:br>
              <a:rPr lang="de-AT" sz="1400" kern="1200" dirty="0">
                <a:latin typeface="Stencil" panose="040409050D0802020404" pitchFamily="82" charset="0"/>
              </a:rPr>
            </a:br>
            <a:endParaRPr lang="de-AT" sz="1400" kern="1200" dirty="0">
              <a:latin typeface="Stencil" panose="040409050D0802020404" pitchFamily="82" charset="0"/>
            </a:endParaRPr>
          </a:p>
          <a:p>
            <a:pPr lvl="0" algn="ctr" defTabSz="533400">
              <a:lnSpc>
                <a:spcPct val="90000"/>
              </a:lnSpc>
              <a:spcBef>
                <a:spcPct val="0"/>
              </a:spcBef>
              <a:spcAft>
                <a:spcPct val="35000"/>
              </a:spcAft>
            </a:pPr>
            <a:r>
              <a:rPr lang="de-AT" sz="1400" kern="1200" dirty="0">
                <a:latin typeface="Stencil" panose="040409050D0802020404" pitchFamily="82" charset="0"/>
              </a:rPr>
              <a:t>Verkauf</a:t>
            </a:r>
          </a:p>
          <a:p>
            <a:pPr lvl="0" algn="ctr" defTabSz="533400">
              <a:lnSpc>
                <a:spcPct val="90000"/>
              </a:lnSpc>
              <a:spcBef>
                <a:spcPct val="0"/>
              </a:spcBef>
              <a:spcAft>
                <a:spcPct val="35000"/>
              </a:spcAft>
            </a:pPr>
            <a:r>
              <a:rPr lang="de-AT" sz="1400" dirty="0">
                <a:latin typeface="Stencil" panose="040409050D0802020404" pitchFamily="82" charset="0"/>
              </a:rPr>
              <a:t>4</a:t>
            </a:r>
            <a:br>
              <a:rPr lang="de-AT" sz="2400" b="1" kern="1200" dirty="0">
                <a:latin typeface="Stencil" panose="040409050D0802020404" pitchFamily="82" charset="0"/>
              </a:rPr>
            </a:br>
            <a:br>
              <a:rPr lang="de-AT" b="1" kern="1200" dirty="0"/>
            </a:br>
            <a:endParaRPr lang="de-AT" b="1" kern="1200" dirty="0"/>
          </a:p>
        </p:txBody>
      </p:sp>
      <p:grpSp>
        <p:nvGrpSpPr>
          <p:cNvPr id="24" name="Gruppieren 23"/>
          <p:cNvGrpSpPr/>
          <p:nvPr/>
        </p:nvGrpSpPr>
        <p:grpSpPr>
          <a:xfrm>
            <a:off x="3832034" y="2334456"/>
            <a:ext cx="1865328" cy="1115936"/>
            <a:chOff x="4217543" y="2489467"/>
            <a:chExt cx="1865328" cy="1115936"/>
          </a:xfrm>
          <a:scene3d>
            <a:camera prst="orthographicFront"/>
            <a:lightRig rig="flat" dir="t"/>
          </a:scene3d>
        </p:grpSpPr>
        <p:sp>
          <p:nvSpPr>
            <p:cNvPr id="25" name="Rechteck 24"/>
            <p:cNvSpPr/>
            <p:nvPr/>
          </p:nvSpPr>
          <p:spPr>
            <a:xfrm>
              <a:off x="4240176" y="2489467"/>
              <a:ext cx="1842695" cy="1028851"/>
            </a:xfrm>
            <a:prstGeom prst="rect">
              <a:avLst/>
            </a:prstGeom>
          </p:spPr>
          <p:style>
            <a:lnRef idx="1">
              <a:schemeClr val="accent4"/>
            </a:lnRef>
            <a:fillRef idx="2">
              <a:schemeClr val="accent4"/>
            </a:fillRef>
            <a:effectRef idx="1">
              <a:schemeClr val="accent4"/>
            </a:effectRef>
            <a:fontRef idx="minor">
              <a:schemeClr val="dk1"/>
            </a:fontRef>
          </p:style>
        </p:sp>
        <p:sp>
          <p:nvSpPr>
            <p:cNvPr id="26" name="Rechteck 25"/>
            <p:cNvSpPr/>
            <p:nvPr/>
          </p:nvSpPr>
          <p:spPr>
            <a:xfrm>
              <a:off x="4217543" y="2576552"/>
              <a:ext cx="1842695" cy="102885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de-AT" sz="1400" dirty="0">
                  <a:solidFill>
                    <a:schemeClr val="dk1"/>
                  </a:solidFill>
                  <a:latin typeface="Stencil" panose="040409050D0802020404" pitchFamily="82" charset="0"/>
                </a:rPr>
                <a:t>Geschäftsführung</a:t>
              </a:r>
            </a:p>
            <a:p>
              <a:pPr lvl="0" algn="ctr" defTabSz="533400">
                <a:lnSpc>
                  <a:spcPct val="90000"/>
                </a:lnSpc>
                <a:spcBef>
                  <a:spcPct val="0"/>
                </a:spcBef>
                <a:spcAft>
                  <a:spcPct val="35000"/>
                </a:spcAft>
              </a:pPr>
              <a:r>
                <a:rPr lang="de-AT" sz="1400" dirty="0">
                  <a:solidFill>
                    <a:schemeClr val="dk1"/>
                  </a:solidFill>
                  <a:latin typeface="Stencil" panose="040409050D0802020404" pitchFamily="82" charset="0"/>
                </a:rPr>
                <a:t>1</a:t>
              </a:r>
              <a:br>
                <a:rPr lang="de-AT" kern="1200" dirty="0"/>
              </a:br>
              <a:endParaRPr lang="de-AT" sz="1200" kern="1200" dirty="0"/>
            </a:p>
          </p:txBody>
        </p:sp>
      </p:grpSp>
      <p:sp>
        <p:nvSpPr>
          <p:cNvPr id="40" name="Textfeld 5"/>
          <p:cNvSpPr txBox="1"/>
          <p:nvPr/>
        </p:nvSpPr>
        <p:spPr>
          <a:xfrm>
            <a:off x="252502" y="207480"/>
            <a:ext cx="8565678" cy="891911"/>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spAutoFit/>
          </a:bodyPr>
          <a:lstStyle/>
          <a:p>
            <a:pPr>
              <a:lnSpc>
                <a:spcPct val="115000"/>
              </a:lnSpc>
              <a:spcAft>
                <a:spcPts val="1000"/>
              </a:spcAft>
            </a:pPr>
            <a:r>
              <a:rPr lang="de-AT" sz="4800" b="1" cap="all" dirty="0">
                <a:ln>
                  <a:noFill/>
                </a:ln>
                <a:solidFill>
                  <a:srgbClr val="7030A0"/>
                </a:solidFill>
                <a:effectLst>
                  <a:reflection blurRad="12700" stA="50000" endPos="50000" dist="5004" dir="5400000" sy="-100000"/>
                </a:effectLst>
                <a:latin typeface="Calibri"/>
                <a:ea typeface="Calibri"/>
                <a:cs typeface="Times New Roman"/>
              </a:rPr>
              <a:t>Unternehmensorganisation</a:t>
            </a:r>
            <a:endParaRPr lang="de-AT" sz="1100" dirty="0">
              <a:solidFill>
                <a:srgbClr val="7030A0"/>
              </a:solidFill>
              <a:effectLst/>
              <a:latin typeface="Calibri"/>
              <a:ea typeface="Calibri"/>
              <a:cs typeface="Times New Roman"/>
            </a:endParaRPr>
          </a:p>
        </p:txBody>
      </p:sp>
    </p:spTree>
    <p:extLst>
      <p:ext uri="{BB962C8B-B14F-4D97-AF65-F5344CB8AC3E}">
        <p14:creationId xmlns:p14="http://schemas.microsoft.com/office/powerpoint/2010/main" val="2204189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b="1" dirty="0">
                <a:solidFill>
                  <a:srgbClr val="7030A0"/>
                </a:solidFill>
                <a:latin typeface="Bahnschrift Condensed" panose="020B0502040204020203" pitchFamily="34" charset="0"/>
                <a:ea typeface="+mn-ea"/>
                <a:cs typeface="+mn-cs"/>
              </a:rPr>
              <a:t>Außenbeziehungen</a:t>
            </a:r>
          </a:p>
        </p:txBody>
      </p:sp>
      <p:sp>
        <p:nvSpPr>
          <p:cNvPr id="3" name="Inhaltsplatzhalter 2"/>
          <p:cNvSpPr>
            <a:spLocks noGrp="1"/>
          </p:cNvSpPr>
          <p:nvPr>
            <p:ph idx="1"/>
          </p:nvPr>
        </p:nvSpPr>
        <p:spPr/>
        <p:txBody>
          <a:bodyPr/>
          <a:lstStyle/>
          <a:p>
            <a:pPr marL="0" indent="0">
              <a:buNone/>
            </a:pPr>
            <a:r>
              <a:rPr lang="de-AT" b="1" dirty="0">
                <a:solidFill>
                  <a:srgbClr val="7030A0"/>
                </a:solidFill>
                <a:latin typeface="Bahnschrift Condensed" panose="020B0502040204020203" pitchFamily="34" charset="0"/>
              </a:rPr>
              <a:t>Kundendaten:</a:t>
            </a:r>
            <a:r>
              <a:rPr lang="de-AT" dirty="0">
                <a:solidFill>
                  <a:srgbClr val="7030A0"/>
                </a:solidFill>
                <a:latin typeface="Bahnschrift Condensed" panose="020B0502040204020203" pitchFamily="34" charset="0"/>
              </a:rPr>
              <a:t> </a:t>
            </a:r>
            <a:r>
              <a:rPr lang="de-AT" sz="3000" dirty="0"/>
              <a:t>siehe Beilage</a:t>
            </a:r>
          </a:p>
          <a:p>
            <a:pPr marL="0" indent="0">
              <a:buNone/>
            </a:pPr>
            <a:r>
              <a:rPr lang="de-AT" sz="3000" dirty="0"/>
              <a:t>Kundenkonten</a:t>
            </a:r>
          </a:p>
          <a:p>
            <a:pPr marL="0" indent="0">
              <a:buNone/>
            </a:pPr>
            <a:endParaRPr lang="de-AT" sz="1400" dirty="0"/>
          </a:p>
          <a:p>
            <a:pPr marL="0" indent="0">
              <a:buNone/>
            </a:pPr>
            <a:r>
              <a:rPr lang="de-AT" b="1" dirty="0">
                <a:solidFill>
                  <a:srgbClr val="7030A0"/>
                </a:solidFill>
                <a:latin typeface="Bahnschrift Condensed" panose="020B0502040204020203" pitchFamily="34" charset="0"/>
              </a:rPr>
              <a:t>Lieferantendaten: </a:t>
            </a:r>
            <a:r>
              <a:rPr lang="de-AT" sz="3000" dirty="0"/>
              <a:t>siehe Beilage</a:t>
            </a:r>
          </a:p>
          <a:p>
            <a:pPr marL="0" indent="0">
              <a:buNone/>
            </a:pPr>
            <a:r>
              <a:rPr lang="de-AT" sz="3000" dirty="0"/>
              <a:t>Lieferantenkonten</a:t>
            </a:r>
          </a:p>
          <a:p>
            <a:pPr marL="0" indent="0">
              <a:buNone/>
            </a:pPr>
            <a:r>
              <a:rPr lang="de-AT" b="1" dirty="0">
                <a:solidFill>
                  <a:srgbClr val="7030A0"/>
                </a:solidFill>
                <a:latin typeface="Bahnschrift Condensed" panose="020B0502040204020203" pitchFamily="34" charset="0"/>
              </a:rPr>
              <a:t>ACT:  </a:t>
            </a:r>
            <a:r>
              <a:rPr lang="de-AT" sz="3000" dirty="0"/>
              <a:t>Bank, Finanzamt, Firmenbuch, Gericht, Web-Shop, Sozialversicherung</a:t>
            </a:r>
          </a:p>
          <a:p>
            <a:pPr marL="0" indent="0">
              <a:buNone/>
            </a:pPr>
            <a:endParaRPr lang="de-AT" dirty="0"/>
          </a:p>
        </p:txBody>
      </p:sp>
    </p:spTree>
    <p:extLst>
      <p:ext uri="{BB962C8B-B14F-4D97-AF65-F5344CB8AC3E}">
        <p14:creationId xmlns:p14="http://schemas.microsoft.com/office/powerpoint/2010/main" val="2082449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solidFill>
                  <a:srgbClr val="7030A0"/>
                </a:solidFill>
                <a:latin typeface="Bahnschrift Condensed" panose="020B0502040204020203" pitchFamily="34" charset="0"/>
              </a:rPr>
              <a:t>Nachhaltigkeit</a:t>
            </a:r>
          </a:p>
        </p:txBody>
      </p:sp>
      <p:sp>
        <p:nvSpPr>
          <p:cNvPr id="3" name="Inhaltsplatzhalter 2"/>
          <p:cNvSpPr>
            <a:spLocks noGrp="1"/>
          </p:cNvSpPr>
          <p:nvPr>
            <p:ph idx="1"/>
          </p:nvPr>
        </p:nvSpPr>
        <p:spPr/>
        <p:txBody>
          <a:bodyPr>
            <a:normAutofit fontScale="92500"/>
          </a:bodyPr>
          <a:lstStyle/>
          <a:p>
            <a:pPr marL="0" indent="0">
              <a:buNone/>
            </a:pPr>
            <a:r>
              <a:rPr lang="de-AT" dirty="0"/>
              <a:t>Das Umwelt- und Nachhaltigkeitsbewusstsein im Werbemittelsegment hat in den letzten Jahren deutlich zugenommen. </a:t>
            </a:r>
          </a:p>
          <a:p>
            <a:pPr marL="0" indent="0">
              <a:buNone/>
            </a:pPr>
            <a:r>
              <a:rPr lang="de-AT" dirty="0"/>
              <a:t>Im Vordergrund steht: langlebige Qualität, natürliche Materialien und Umweltfreundlichkeit.</a:t>
            </a:r>
          </a:p>
          <a:p>
            <a:pPr marL="0" indent="0">
              <a:buNone/>
            </a:pPr>
            <a:r>
              <a:rPr lang="de-DE" dirty="0"/>
              <a:t>In der Übungsfirma wird Müll getrennt, die PC schalten sich automatisch ab. Unser Schulgebäude ist benutzerfreundlich und die ÜFA sehr gut erreichbar.</a:t>
            </a:r>
            <a:endParaRPr lang="de-AT" dirty="0"/>
          </a:p>
        </p:txBody>
      </p:sp>
    </p:spTree>
    <p:extLst>
      <p:ext uri="{BB962C8B-B14F-4D97-AF65-F5344CB8AC3E}">
        <p14:creationId xmlns:p14="http://schemas.microsoft.com/office/powerpoint/2010/main" val="4283645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solidFill>
                  <a:srgbClr val="7030A0"/>
                </a:solidFill>
                <a:latin typeface="Bahnschrift Condensed" panose="020B0502040204020203" pitchFamily="34" charset="0"/>
              </a:rPr>
              <a:t>Rollenverständnis für den Lernort</a:t>
            </a:r>
          </a:p>
        </p:txBody>
      </p:sp>
      <p:sp>
        <p:nvSpPr>
          <p:cNvPr id="3" name="Inhaltsplatzhalter 2"/>
          <p:cNvSpPr>
            <a:spLocks noGrp="1"/>
          </p:cNvSpPr>
          <p:nvPr>
            <p:ph idx="1"/>
          </p:nvPr>
        </p:nvSpPr>
        <p:spPr/>
        <p:txBody>
          <a:bodyPr>
            <a:normAutofit/>
          </a:bodyPr>
          <a:lstStyle/>
          <a:p>
            <a:pPr marL="0" indent="0">
              <a:buNone/>
            </a:pPr>
            <a:r>
              <a:rPr lang="de-DE" sz="3000" dirty="0"/>
              <a:t>Dem Lernenden ein Lernumfeld zur Verfügung stellen, in dem er komplexe betriebliche Abläufe und Inhalte trainieren kann. Durch sein Tun soll er Komplexität erfahren und spüren, dass erfordert ein hohes Maß an Eigeninitiative und Selbstorganisation. Die Funktion des Lehrenden ist, ihn begleiten und zu unterstützen (pädagogisch und fachlich).</a:t>
            </a:r>
          </a:p>
        </p:txBody>
      </p:sp>
    </p:spTree>
    <p:extLst>
      <p:ext uri="{BB962C8B-B14F-4D97-AF65-F5344CB8AC3E}">
        <p14:creationId xmlns:p14="http://schemas.microsoft.com/office/powerpoint/2010/main" val="2568630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solidFill>
                  <a:srgbClr val="7030A0"/>
                </a:solidFill>
                <a:latin typeface="Bahnschrift Condensed" panose="020B0502040204020203" pitchFamily="34" charset="0"/>
              </a:rPr>
              <a:t>Rollenverständnis für den Betrieb</a:t>
            </a:r>
          </a:p>
        </p:txBody>
      </p:sp>
      <p:sp>
        <p:nvSpPr>
          <p:cNvPr id="3" name="Inhaltsplatzhalter 2"/>
          <p:cNvSpPr>
            <a:spLocks noGrp="1"/>
          </p:cNvSpPr>
          <p:nvPr>
            <p:ph idx="1"/>
          </p:nvPr>
        </p:nvSpPr>
        <p:spPr/>
        <p:txBody>
          <a:bodyPr>
            <a:normAutofit/>
          </a:bodyPr>
          <a:lstStyle/>
          <a:p>
            <a:pPr marL="0" indent="0">
              <a:buNone/>
            </a:pPr>
            <a:r>
              <a:rPr lang="de-DE" sz="3000" dirty="0"/>
              <a:t>Der Lehrende stellt bei dieser Übungsfirma den Eigentümer dar. Die Interessen von Eigentümern sollen von den Lernenden kennengelernt werden, stehen in einer Übungsfirma aber nicht im Vordergrund. Als Eigentümer soll der Lehrende die Wichtigkeit von motivierten und eigenverantwortlichen Mitarbeitern vermitteln. Es soll aber auch auf Kostenbeswusstsein Rücksicht genommen werden.</a:t>
            </a:r>
          </a:p>
        </p:txBody>
      </p:sp>
    </p:spTree>
    <p:extLst>
      <p:ext uri="{BB962C8B-B14F-4D97-AF65-F5344CB8AC3E}">
        <p14:creationId xmlns:p14="http://schemas.microsoft.com/office/powerpoint/2010/main" val="3257295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solidFill>
                  <a:srgbClr val="7030A0"/>
                </a:solidFill>
                <a:latin typeface="Bahnschrift Condensed" panose="020B0502040204020203" pitchFamily="34" charset="0"/>
              </a:rPr>
              <a:t>Wichtige Kompetenzen </a:t>
            </a:r>
          </a:p>
        </p:txBody>
      </p:sp>
      <p:sp>
        <p:nvSpPr>
          <p:cNvPr id="3" name="Inhaltsplatzhalter 2"/>
          <p:cNvSpPr>
            <a:spLocks noGrp="1"/>
          </p:cNvSpPr>
          <p:nvPr>
            <p:ph idx="1"/>
          </p:nvPr>
        </p:nvSpPr>
        <p:spPr>
          <a:xfrm>
            <a:off x="457200" y="1340768"/>
            <a:ext cx="8229600" cy="5328592"/>
          </a:xfrm>
        </p:spPr>
        <p:txBody>
          <a:bodyPr>
            <a:normAutofit lnSpcReduction="10000"/>
          </a:bodyPr>
          <a:lstStyle/>
          <a:p>
            <a:pPr marL="0" indent="0">
              <a:buNone/>
            </a:pPr>
            <a:r>
              <a:rPr lang="de-DE" sz="2800" dirty="0">
                <a:solidFill>
                  <a:srgbClr val="7030A0"/>
                </a:solidFill>
              </a:rPr>
              <a:t>Folgende Kompetenzen stehen dieses Jahr im Mittelpunkt:</a:t>
            </a:r>
          </a:p>
          <a:p>
            <a:pPr marL="514350" indent="-514350">
              <a:buAutoNum type="arabicPeriod"/>
            </a:pPr>
            <a:r>
              <a:rPr lang="de-DE" sz="2000" dirty="0"/>
              <a:t>Beschaffungs- und Absatzvorgänge anbahnen und abwickeln</a:t>
            </a:r>
          </a:p>
          <a:p>
            <a:pPr marL="514350" indent="-514350">
              <a:buAutoNum type="arabicPeriod"/>
            </a:pPr>
            <a:r>
              <a:rPr lang="de-DE" sz="2000" dirty="0"/>
              <a:t>Probleme bei der Abwicklung von Geschäftsfällen lösen</a:t>
            </a:r>
          </a:p>
          <a:p>
            <a:pPr marL="514350" indent="-514350">
              <a:buAutoNum type="arabicPeriod"/>
            </a:pPr>
            <a:r>
              <a:rPr lang="de-DE" sz="2000" dirty="0"/>
              <a:t>Behördenvorgänge mit FA, GKK, Gemeinde kann ich termingerecht durchführen</a:t>
            </a:r>
          </a:p>
          <a:p>
            <a:pPr marL="514350" indent="-514350">
              <a:buAutoNum type="arabicPeriod"/>
            </a:pPr>
            <a:r>
              <a:rPr lang="de-DE" sz="2000" dirty="0"/>
              <a:t>Ich kann den Plan, Do, Act, Check Kreislauf anwenden</a:t>
            </a:r>
          </a:p>
          <a:p>
            <a:pPr marL="514350" indent="-514350">
              <a:buAutoNum type="arabicPeriod"/>
            </a:pPr>
            <a:r>
              <a:rPr lang="de-DE" sz="2000" dirty="0"/>
              <a:t>Ich kann in diesem Kreislauf passende Instrumente einsetzen</a:t>
            </a:r>
          </a:p>
          <a:p>
            <a:pPr marL="514350" indent="-514350">
              <a:buAutoNum type="arabicPeriod"/>
            </a:pPr>
            <a:r>
              <a:rPr lang="de-DE" sz="2000" dirty="0"/>
              <a:t>Ich kann Ideen entwickeln und umsetzen</a:t>
            </a:r>
          </a:p>
          <a:p>
            <a:pPr marL="514350" indent="-514350">
              <a:buAutoNum type="arabicPeriod"/>
            </a:pPr>
            <a:r>
              <a:rPr lang="de-DE" sz="2000" dirty="0"/>
              <a:t>Ich kann unternehmerisch denken und handeln, Verantwortung übernehmen und entscheiden</a:t>
            </a:r>
          </a:p>
          <a:p>
            <a:pPr marL="514350" indent="-514350">
              <a:buAutoNum type="arabicPeriod"/>
            </a:pPr>
            <a:r>
              <a:rPr lang="de-DE" sz="2000" dirty="0"/>
              <a:t>Ich kann mich mit dem Unternehmen Amadeus Presents und mit meiner Rolle identifizieren</a:t>
            </a:r>
          </a:p>
          <a:p>
            <a:pPr marL="514350" indent="-514350">
              <a:buAutoNum type="arabicPeriod"/>
            </a:pPr>
            <a:r>
              <a:rPr lang="de-DE" sz="2000" dirty="0"/>
              <a:t>Ich kann Prioritäten setzten beim Arbeiten</a:t>
            </a:r>
          </a:p>
          <a:p>
            <a:pPr marL="514350" indent="-514350">
              <a:buAutoNum type="arabicPeriod"/>
            </a:pPr>
            <a:r>
              <a:rPr lang="de-DE" sz="2000" dirty="0"/>
              <a:t>Ich kann Führungsaufgaben übernehmen</a:t>
            </a:r>
          </a:p>
          <a:p>
            <a:pPr marL="514350" indent="-514350">
              <a:buAutoNum type="arabicPeriod"/>
            </a:pPr>
            <a:endParaRPr lang="de-DE" dirty="0"/>
          </a:p>
          <a:p>
            <a:endParaRPr lang="de-DE" dirty="0"/>
          </a:p>
        </p:txBody>
      </p:sp>
    </p:spTree>
    <p:extLst>
      <p:ext uri="{BB962C8B-B14F-4D97-AF65-F5344CB8AC3E}">
        <p14:creationId xmlns:p14="http://schemas.microsoft.com/office/powerpoint/2010/main" val="2282277886"/>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0</TotalTime>
  <Words>635</Words>
  <Application>Microsoft Office PowerPoint</Application>
  <PresentationFormat>Bildschirmpräsentation (4:3)</PresentationFormat>
  <Paragraphs>83</Paragraphs>
  <Slides>11</Slides>
  <Notes>6</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11</vt:i4>
      </vt:variant>
    </vt:vector>
  </HeadingPairs>
  <TitlesOfParts>
    <vt:vector size="21" baseType="lpstr">
      <vt:lpstr>Adobe Hebrew</vt:lpstr>
      <vt:lpstr>Andalus</vt:lpstr>
      <vt:lpstr>Arial</vt:lpstr>
      <vt:lpstr>Bahnschrift Condensed</vt:lpstr>
      <vt:lpstr>Berlin Sans FB</vt:lpstr>
      <vt:lpstr>Calibri</vt:lpstr>
      <vt:lpstr>Stencil</vt:lpstr>
      <vt:lpstr>Times New Roman</vt:lpstr>
      <vt:lpstr>Wingdings</vt:lpstr>
      <vt:lpstr>Larissa</vt:lpstr>
      <vt:lpstr>Präsentation: Einführung in die Übungsfirma</vt:lpstr>
      <vt:lpstr>Pädagogisches Unternehmenskonzept der Übungsfirma oder „Was sind Übungsfirmen?“</vt:lpstr>
      <vt:lpstr>Firmendaten</vt:lpstr>
      <vt:lpstr>PowerPoint-Präsentation</vt:lpstr>
      <vt:lpstr>Außenbeziehungen</vt:lpstr>
      <vt:lpstr>Nachhaltigkeit</vt:lpstr>
      <vt:lpstr>Rollenverständnis für den Lernort</vt:lpstr>
      <vt:lpstr>Rollenverständnis für den Betrieb</vt:lpstr>
      <vt:lpstr>Wichtige Kompetenzen </vt:lpstr>
      <vt:lpstr>Planung und Beschreibung der Umsetzungsmaßnahmen für einen gewählten Jahresschwerpunkt</vt:lpstr>
      <vt:lpstr>Digitalisierung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ÜFA Presents</dc:creator>
  <cp:lastModifiedBy>ÜFA Presents</cp:lastModifiedBy>
  <cp:revision>55</cp:revision>
  <cp:lastPrinted>2020-03-12T12:26:24Z</cp:lastPrinted>
  <dcterms:created xsi:type="dcterms:W3CDTF">2012-11-06T15:06:15Z</dcterms:created>
  <dcterms:modified xsi:type="dcterms:W3CDTF">2021-11-19T09:55:37Z</dcterms:modified>
</cp:coreProperties>
</file>